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84" r:id="rId2"/>
    <p:sldId id="281" r:id="rId3"/>
    <p:sldId id="256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3" r:id="rId13"/>
    <p:sldId id="257" r:id="rId14"/>
    <p:sldId id="258" r:id="rId15"/>
    <p:sldId id="282" r:id="rId16"/>
    <p:sldId id="261" r:id="rId17"/>
    <p:sldId id="262" r:id="rId18"/>
    <p:sldId id="271" r:id="rId19"/>
    <p:sldId id="272" r:id="rId20"/>
    <p:sldId id="273" r:id="rId21"/>
    <p:sldId id="275" r:id="rId22"/>
    <p:sldId id="277" r:id="rId23"/>
    <p:sldId id="274" r:id="rId24"/>
    <p:sldId id="278" r:id="rId25"/>
    <p:sldId id="280" r:id="rId26"/>
    <p:sldId id="279" r:id="rId27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3CA38-007C-4C57-998B-6AC8170D2FB8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5F70509-F6C2-416E-BC3A-1597D3EA7AAC}">
      <dgm:prSet phldrT="[Text]" custT="1"/>
      <dgm:spPr>
        <a:xfrm>
          <a:off x="1427" y="912927"/>
          <a:ext cx="2625328" cy="60755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2400" b="1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Repetition</a:t>
          </a:r>
        </a:p>
      </dgm:t>
    </dgm:pt>
    <dgm:pt modelId="{33FC30B0-01C2-4820-8F37-A7C2C747EA98}" type="parTrans" cxnId="{FFDEC97C-EF12-4018-9323-239A53758F93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8AE83A67-D2B3-4934-88CF-55294218526C}" type="sibTrans" cxnId="{FFDEC97C-EF12-4018-9323-239A53758F93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A99A9DEA-99E7-406D-A002-A9D9F73D2C93}">
      <dgm:prSet phldrT="[Text]" custT="1"/>
      <dgm:spPr>
        <a:xfrm>
          <a:off x="3583866" y="912927"/>
          <a:ext cx="2625328" cy="60755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2400" b="1" dirty="0">
              <a:ln/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Paraphrasing</a:t>
          </a:r>
        </a:p>
      </dgm:t>
    </dgm:pt>
    <dgm:pt modelId="{AD3DECC3-E921-48B3-8961-5B6A70F49739}" type="parTrans" cxnId="{DBB125E1-6F94-4FE7-816F-B450A4B53B2E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666FF5B2-F05E-4899-B470-0911D6110BE4}" type="sibTrans" cxnId="{DBB125E1-6F94-4FE7-816F-B450A4B53B2E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C4E24FE5-0D63-45AD-BC4E-548C4FE80DD9}">
      <dgm:prSet custT="1"/>
      <dgm:spPr>
        <a:xfrm>
          <a:off x="7139469" y="912927"/>
          <a:ext cx="2759508" cy="60755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Interpretation</a:t>
          </a:r>
          <a:endParaRPr 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AF4DB4B-BD1A-4A82-95A3-437D765C454C}" type="parTrans" cxnId="{C196B623-C9B9-4911-B318-0BFA5EF7567F}">
      <dgm:prSet/>
      <dgm:spPr/>
      <dgm:t>
        <a:bodyPr/>
        <a:lstStyle/>
        <a:p>
          <a:endParaRPr lang="en-US"/>
        </a:p>
      </dgm:t>
    </dgm:pt>
    <dgm:pt modelId="{B48D4DA8-5C8D-4FAC-89A8-DFD766AEF194}" type="sibTrans" cxnId="{C196B623-C9B9-4911-B318-0BFA5EF7567F}">
      <dgm:prSet/>
      <dgm:spPr/>
      <dgm:t>
        <a:bodyPr/>
        <a:lstStyle/>
        <a:p>
          <a:endParaRPr lang="en-US"/>
        </a:p>
      </dgm:t>
    </dgm:pt>
    <dgm:pt modelId="{BAA5995C-75B8-4609-A533-7121F2F387D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447166" y="1830729"/>
          <a:ext cx="2926106" cy="213344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8575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“You don’t think this will happen because you think your boss doesn’t care about how hard you work.”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576582E-4CFE-4D0A-A206-3A46EF47AA8B}" type="parTrans" cxnId="{A211B2C6-0F5A-4735-BBD7-F236AB880021}">
      <dgm:prSet/>
      <dgm:spPr>
        <a:xfrm>
          <a:off x="263960" y="1520481"/>
          <a:ext cx="183205" cy="1376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971"/>
              </a:lnTo>
              <a:lnTo>
                <a:pt x="183205" y="1376971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48ADD7D-4992-4FAE-891C-29D0EFAE561E}" type="sibTrans" cxnId="{A211B2C6-0F5A-4735-BBD7-F236AB880021}">
      <dgm:prSet/>
      <dgm:spPr/>
      <dgm:t>
        <a:bodyPr/>
        <a:lstStyle/>
        <a:p>
          <a:endParaRPr lang="en-US"/>
        </a:p>
      </dgm:t>
    </dgm:pt>
    <dgm:pt modelId="{EF2A30F7-63AF-4861-8343-0F45A45AE9C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3957965" y="1848647"/>
          <a:ext cx="2926106" cy="213344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8575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"You don’t think your boss sympathizes with the number of hours you put in.”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1B8FE85-1482-46B2-8A1E-A0E3BAA3135C}" type="parTrans" cxnId="{B6E90FDB-F358-44E0-98C6-92CEC613D9E2}">
      <dgm:prSet/>
      <dgm:spPr>
        <a:xfrm>
          <a:off x="3846399" y="1520481"/>
          <a:ext cx="111565" cy="1394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889"/>
              </a:lnTo>
              <a:lnTo>
                <a:pt x="111565" y="1394889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1A72705-E7E5-4D41-B12E-E210174C3597}" type="sibTrans" cxnId="{B6E90FDB-F358-44E0-98C6-92CEC613D9E2}">
      <dgm:prSet/>
      <dgm:spPr/>
      <dgm:t>
        <a:bodyPr/>
        <a:lstStyle/>
        <a:p>
          <a:endParaRPr lang="en-US"/>
        </a:p>
      </dgm:t>
    </dgm:pt>
    <dgm:pt modelId="{FC0C46B6-834E-42E0-B6C1-AA3520BA46F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7540404" y="1848647"/>
          <a:ext cx="3280000" cy="2262862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8575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“If I understand you correctly, it sounds like your boss has not expressed a concern about the number of hours you put in and you think that it might be hard to change his attitude.”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F2910EE-BE09-44D4-82E2-B6C545A6FBEE}" type="parTrans" cxnId="{4F679681-CA54-4312-ADFF-B9AC091EB5AA}">
      <dgm:prSet/>
      <dgm:spPr>
        <a:xfrm>
          <a:off x="7415420" y="1520481"/>
          <a:ext cx="124983" cy="1459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597"/>
              </a:lnTo>
              <a:lnTo>
                <a:pt x="124983" y="1459597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F1FC87A-B7CC-410C-B5AC-3873D3523B0D}" type="sibTrans" cxnId="{4F679681-CA54-4312-ADFF-B9AC091EB5AA}">
      <dgm:prSet/>
      <dgm:spPr/>
      <dgm:t>
        <a:bodyPr/>
        <a:lstStyle/>
        <a:p>
          <a:endParaRPr lang="en-US"/>
        </a:p>
      </dgm:t>
    </dgm:pt>
    <dgm:pt modelId="{83809E2D-C6F7-41D5-BA1F-555BE6B17606}" type="pres">
      <dgm:prSet presAssocID="{8983CA38-007C-4C57-998B-6AC8170D2F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87E2F5-E510-44CA-906D-30AD99D379A5}" type="pres">
      <dgm:prSet presAssocID="{B5F70509-F6C2-416E-BC3A-1597D3EA7AAC}" presName="root" presStyleCnt="0"/>
      <dgm:spPr/>
    </dgm:pt>
    <dgm:pt modelId="{8A7B8F76-FA3D-4B60-B8A4-3D9CC48B6D25}" type="pres">
      <dgm:prSet presAssocID="{B5F70509-F6C2-416E-BC3A-1597D3EA7AAC}" presName="rootComposite" presStyleCnt="0"/>
      <dgm:spPr/>
    </dgm:pt>
    <dgm:pt modelId="{2686DB2C-F511-4D0A-9E63-B5B3D1FC99D0}" type="pres">
      <dgm:prSet presAssocID="{B5F70509-F6C2-416E-BC3A-1597D3EA7AAC}" presName="rootText" presStyleLbl="node1" presStyleIdx="0" presStyleCnt="3" custScaleY="46284"/>
      <dgm:spPr/>
      <dgm:t>
        <a:bodyPr/>
        <a:lstStyle/>
        <a:p>
          <a:endParaRPr lang="en-US"/>
        </a:p>
      </dgm:t>
    </dgm:pt>
    <dgm:pt modelId="{0E68D2F1-CD3A-487D-82AC-5CF569518AB2}" type="pres">
      <dgm:prSet presAssocID="{B5F70509-F6C2-416E-BC3A-1597D3EA7AAC}" presName="rootConnector" presStyleLbl="node1" presStyleIdx="0" presStyleCnt="3"/>
      <dgm:spPr/>
      <dgm:t>
        <a:bodyPr/>
        <a:lstStyle/>
        <a:p>
          <a:endParaRPr lang="en-US"/>
        </a:p>
      </dgm:t>
    </dgm:pt>
    <dgm:pt modelId="{0077E0B3-D17F-4C42-91C9-49794CA8904F}" type="pres">
      <dgm:prSet presAssocID="{B5F70509-F6C2-416E-BC3A-1597D3EA7AAC}" presName="childShape" presStyleCnt="0"/>
      <dgm:spPr/>
    </dgm:pt>
    <dgm:pt modelId="{030AA2CC-AA2C-410E-B389-2E6E7F7CA791}" type="pres">
      <dgm:prSet presAssocID="{3576582E-4CFE-4D0A-A206-3A46EF47AA8B}" presName="Name13" presStyleLbl="parChTrans1D2" presStyleIdx="0" presStyleCnt="3"/>
      <dgm:spPr/>
      <dgm:t>
        <a:bodyPr/>
        <a:lstStyle/>
        <a:p>
          <a:endParaRPr lang="en-US"/>
        </a:p>
      </dgm:t>
    </dgm:pt>
    <dgm:pt modelId="{8A0F54C8-E61C-4802-8B47-B2FE398B1CAA}" type="pres">
      <dgm:prSet presAssocID="{BAA5995C-75B8-4609-A533-7121F2F387DB}" presName="childText" presStyleLbl="bgAcc1" presStyleIdx="0" presStyleCnt="3" custScaleX="139321" custScaleY="162528" custLinFactNeighborX="-3777" custLinFactNeighborY="-1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A716D-7FA9-4924-BF61-7A4156AB34B4}" type="pres">
      <dgm:prSet presAssocID="{A99A9DEA-99E7-406D-A002-A9D9F73D2C93}" presName="root" presStyleCnt="0"/>
      <dgm:spPr/>
    </dgm:pt>
    <dgm:pt modelId="{CCB13A1B-05A6-47D2-B175-7435A8E669AD}" type="pres">
      <dgm:prSet presAssocID="{A99A9DEA-99E7-406D-A002-A9D9F73D2C93}" presName="rootComposite" presStyleCnt="0"/>
      <dgm:spPr/>
    </dgm:pt>
    <dgm:pt modelId="{7CA9811D-66EF-4DEE-B942-FFEF60B68916}" type="pres">
      <dgm:prSet presAssocID="{A99A9DEA-99E7-406D-A002-A9D9F73D2C93}" presName="rootText" presStyleLbl="node1" presStyleIdx="1" presStyleCnt="3" custScaleY="46284"/>
      <dgm:spPr/>
      <dgm:t>
        <a:bodyPr/>
        <a:lstStyle/>
        <a:p>
          <a:endParaRPr lang="en-US"/>
        </a:p>
      </dgm:t>
    </dgm:pt>
    <dgm:pt modelId="{5AF6EDF3-97E8-4E77-AFC6-BA9364DE3F07}" type="pres">
      <dgm:prSet presAssocID="{A99A9DEA-99E7-406D-A002-A9D9F73D2C93}" presName="rootConnector" presStyleLbl="node1" presStyleIdx="1" presStyleCnt="3"/>
      <dgm:spPr/>
      <dgm:t>
        <a:bodyPr/>
        <a:lstStyle/>
        <a:p>
          <a:endParaRPr lang="en-US"/>
        </a:p>
      </dgm:t>
    </dgm:pt>
    <dgm:pt modelId="{59F40C7F-C505-4D1E-AAB6-48241E3F327B}" type="pres">
      <dgm:prSet presAssocID="{A99A9DEA-99E7-406D-A002-A9D9F73D2C93}" presName="childShape" presStyleCnt="0"/>
      <dgm:spPr/>
    </dgm:pt>
    <dgm:pt modelId="{B9BA350B-6D3C-46FE-9179-CB48B56FEC22}" type="pres">
      <dgm:prSet presAssocID="{91B8FE85-1482-46B2-8A1E-A0E3BAA3135C}" presName="Name13" presStyleLbl="parChTrans1D2" presStyleIdx="1" presStyleCnt="3"/>
      <dgm:spPr/>
      <dgm:t>
        <a:bodyPr/>
        <a:lstStyle/>
        <a:p>
          <a:endParaRPr lang="en-US"/>
        </a:p>
      </dgm:t>
    </dgm:pt>
    <dgm:pt modelId="{A90963E2-9F62-4B2B-9F6E-AC301F5A5527}" type="pres">
      <dgm:prSet presAssocID="{EF2A30F7-63AF-4861-8343-0F45A45AE9CB}" presName="childText" presStyleLbl="bgAcc1" presStyleIdx="1" presStyleCnt="3" custScaleX="139321" custScaleY="162528" custLinFactNeighborX="-7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E1754-09AE-4717-ACBF-B2E2B1B6EC94}" type="pres">
      <dgm:prSet presAssocID="{C4E24FE5-0D63-45AD-BC4E-548C4FE80DD9}" presName="root" presStyleCnt="0"/>
      <dgm:spPr/>
    </dgm:pt>
    <dgm:pt modelId="{4624C489-849A-4B03-934B-E756C6D716C4}" type="pres">
      <dgm:prSet presAssocID="{C4E24FE5-0D63-45AD-BC4E-548C4FE80DD9}" presName="rootComposite" presStyleCnt="0"/>
      <dgm:spPr/>
    </dgm:pt>
    <dgm:pt modelId="{ECE941A5-E18F-44E8-B1C8-32C6D82A42AD}" type="pres">
      <dgm:prSet presAssocID="{C4E24FE5-0D63-45AD-BC4E-548C4FE80DD9}" presName="rootText" presStyleLbl="node1" presStyleIdx="2" presStyleCnt="3" custScaleX="105111" custScaleY="46284"/>
      <dgm:spPr/>
      <dgm:t>
        <a:bodyPr/>
        <a:lstStyle/>
        <a:p>
          <a:endParaRPr lang="en-US"/>
        </a:p>
      </dgm:t>
    </dgm:pt>
    <dgm:pt modelId="{74B83FC0-1946-4540-8F59-EB3AB25C825C}" type="pres">
      <dgm:prSet presAssocID="{C4E24FE5-0D63-45AD-BC4E-548C4FE80DD9}" presName="rootConnector" presStyleLbl="node1" presStyleIdx="2" presStyleCnt="3"/>
      <dgm:spPr/>
      <dgm:t>
        <a:bodyPr/>
        <a:lstStyle/>
        <a:p>
          <a:endParaRPr lang="en-US"/>
        </a:p>
      </dgm:t>
    </dgm:pt>
    <dgm:pt modelId="{37E8F9C4-5D95-4DD7-A7CA-CD1F0A203136}" type="pres">
      <dgm:prSet presAssocID="{C4E24FE5-0D63-45AD-BC4E-548C4FE80DD9}" presName="childShape" presStyleCnt="0"/>
      <dgm:spPr/>
    </dgm:pt>
    <dgm:pt modelId="{32A24C65-3F11-47B5-A31D-149804F4B2EA}" type="pres">
      <dgm:prSet presAssocID="{EF2910EE-BE09-44D4-82E2-B6C545A6FBEE}" presName="Name13" presStyleLbl="parChTrans1D2" presStyleIdx="2" presStyleCnt="3"/>
      <dgm:spPr/>
      <dgm:t>
        <a:bodyPr/>
        <a:lstStyle/>
        <a:p>
          <a:endParaRPr lang="en-US"/>
        </a:p>
      </dgm:t>
    </dgm:pt>
    <dgm:pt modelId="{1704C4EF-5BDD-4A14-8C9A-C9C316DDCB54}" type="pres">
      <dgm:prSet presAssocID="{FC0C46B6-834E-42E0-B6C1-AA3520BA46F3}" presName="childText" presStyleLbl="bgAcc1" presStyleIdx="2" presStyleCnt="3" custScaleX="156171" custScaleY="172387" custLinFactNeighborX="-7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EFF01D-0F91-4093-8C3E-6AF66D1A6E87}" type="presOf" srcId="{91B8FE85-1482-46B2-8A1E-A0E3BAA3135C}" destId="{B9BA350B-6D3C-46FE-9179-CB48B56FEC22}" srcOrd="0" destOrd="0" presId="urn:microsoft.com/office/officeart/2005/8/layout/hierarchy3"/>
    <dgm:cxn modelId="{4E8FC5ED-8A9C-4950-B994-C86177EDB877}" type="presOf" srcId="{EF2910EE-BE09-44D4-82E2-B6C545A6FBEE}" destId="{32A24C65-3F11-47B5-A31D-149804F4B2EA}" srcOrd="0" destOrd="0" presId="urn:microsoft.com/office/officeart/2005/8/layout/hierarchy3"/>
    <dgm:cxn modelId="{B6E90FDB-F358-44E0-98C6-92CEC613D9E2}" srcId="{A99A9DEA-99E7-406D-A002-A9D9F73D2C93}" destId="{EF2A30F7-63AF-4861-8343-0F45A45AE9CB}" srcOrd="0" destOrd="0" parTransId="{91B8FE85-1482-46B2-8A1E-A0E3BAA3135C}" sibTransId="{01A72705-E7E5-4D41-B12E-E210174C3597}"/>
    <dgm:cxn modelId="{C6FD7BB6-1032-4D0F-B718-CF6E53812113}" type="presOf" srcId="{BAA5995C-75B8-4609-A533-7121F2F387DB}" destId="{8A0F54C8-E61C-4802-8B47-B2FE398B1CAA}" srcOrd="0" destOrd="0" presId="urn:microsoft.com/office/officeart/2005/8/layout/hierarchy3"/>
    <dgm:cxn modelId="{DBB125E1-6F94-4FE7-816F-B450A4B53B2E}" srcId="{8983CA38-007C-4C57-998B-6AC8170D2FB8}" destId="{A99A9DEA-99E7-406D-A002-A9D9F73D2C93}" srcOrd="1" destOrd="0" parTransId="{AD3DECC3-E921-48B3-8961-5B6A70F49739}" sibTransId="{666FF5B2-F05E-4899-B470-0911D6110BE4}"/>
    <dgm:cxn modelId="{27614C00-BF68-4951-A082-4C67EFDCDB72}" type="presOf" srcId="{FC0C46B6-834E-42E0-B6C1-AA3520BA46F3}" destId="{1704C4EF-5BDD-4A14-8C9A-C9C316DDCB54}" srcOrd="0" destOrd="0" presId="urn:microsoft.com/office/officeart/2005/8/layout/hierarchy3"/>
    <dgm:cxn modelId="{397F4F21-7B64-4F91-8E83-32B45A9D0913}" type="presOf" srcId="{C4E24FE5-0D63-45AD-BC4E-548C4FE80DD9}" destId="{74B83FC0-1946-4540-8F59-EB3AB25C825C}" srcOrd="1" destOrd="0" presId="urn:microsoft.com/office/officeart/2005/8/layout/hierarchy3"/>
    <dgm:cxn modelId="{269C8CBD-F659-45F1-8AF6-EBBFDC922ACE}" type="presOf" srcId="{8983CA38-007C-4C57-998B-6AC8170D2FB8}" destId="{83809E2D-C6F7-41D5-BA1F-555BE6B17606}" srcOrd="0" destOrd="0" presId="urn:microsoft.com/office/officeart/2005/8/layout/hierarchy3"/>
    <dgm:cxn modelId="{C196B623-C9B9-4911-B318-0BFA5EF7567F}" srcId="{8983CA38-007C-4C57-998B-6AC8170D2FB8}" destId="{C4E24FE5-0D63-45AD-BC4E-548C4FE80DD9}" srcOrd="2" destOrd="0" parTransId="{FAF4DB4B-BD1A-4A82-95A3-437D765C454C}" sibTransId="{B48D4DA8-5C8D-4FAC-89A8-DFD766AEF194}"/>
    <dgm:cxn modelId="{CD472A28-AFF6-41E8-97E0-A771928AD59C}" type="presOf" srcId="{EF2A30F7-63AF-4861-8343-0F45A45AE9CB}" destId="{A90963E2-9F62-4B2B-9F6E-AC301F5A5527}" srcOrd="0" destOrd="0" presId="urn:microsoft.com/office/officeart/2005/8/layout/hierarchy3"/>
    <dgm:cxn modelId="{2B4B7BE0-B278-4CE0-9FBF-5791EA56F02F}" type="presOf" srcId="{B5F70509-F6C2-416E-BC3A-1597D3EA7AAC}" destId="{0E68D2F1-CD3A-487D-82AC-5CF569518AB2}" srcOrd="1" destOrd="0" presId="urn:microsoft.com/office/officeart/2005/8/layout/hierarchy3"/>
    <dgm:cxn modelId="{CBAF2951-0C88-448E-B08A-372A9ED99B89}" type="presOf" srcId="{B5F70509-F6C2-416E-BC3A-1597D3EA7AAC}" destId="{2686DB2C-F511-4D0A-9E63-B5B3D1FC99D0}" srcOrd="0" destOrd="0" presId="urn:microsoft.com/office/officeart/2005/8/layout/hierarchy3"/>
    <dgm:cxn modelId="{4A8A9795-C3B8-42A1-AC65-D870A3908727}" type="presOf" srcId="{3576582E-4CFE-4D0A-A206-3A46EF47AA8B}" destId="{030AA2CC-AA2C-410E-B389-2E6E7F7CA791}" srcOrd="0" destOrd="0" presId="urn:microsoft.com/office/officeart/2005/8/layout/hierarchy3"/>
    <dgm:cxn modelId="{534630CB-748A-4FE2-8D6B-98C532C23926}" type="presOf" srcId="{A99A9DEA-99E7-406D-A002-A9D9F73D2C93}" destId="{7CA9811D-66EF-4DEE-B942-FFEF60B68916}" srcOrd="0" destOrd="0" presId="urn:microsoft.com/office/officeart/2005/8/layout/hierarchy3"/>
    <dgm:cxn modelId="{7A84EC01-851E-4C18-A6B6-25AD0A4F6DCA}" type="presOf" srcId="{C4E24FE5-0D63-45AD-BC4E-548C4FE80DD9}" destId="{ECE941A5-E18F-44E8-B1C8-32C6D82A42AD}" srcOrd="0" destOrd="0" presId="urn:microsoft.com/office/officeart/2005/8/layout/hierarchy3"/>
    <dgm:cxn modelId="{29409DF4-8368-464E-A0B5-57BE3FD718D7}" type="presOf" srcId="{A99A9DEA-99E7-406D-A002-A9D9F73D2C93}" destId="{5AF6EDF3-97E8-4E77-AFC6-BA9364DE3F07}" srcOrd="1" destOrd="0" presId="urn:microsoft.com/office/officeart/2005/8/layout/hierarchy3"/>
    <dgm:cxn modelId="{FFDEC97C-EF12-4018-9323-239A53758F93}" srcId="{8983CA38-007C-4C57-998B-6AC8170D2FB8}" destId="{B5F70509-F6C2-416E-BC3A-1597D3EA7AAC}" srcOrd="0" destOrd="0" parTransId="{33FC30B0-01C2-4820-8F37-A7C2C747EA98}" sibTransId="{8AE83A67-D2B3-4934-88CF-55294218526C}"/>
    <dgm:cxn modelId="{A211B2C6-0F5A-4735-BBD7-F236AB880021}" srcId="{B5F70509-F6C2-416E-BC3A-1597D3EA7AAC}" destId="{BAA5995C-75B8-4609-A533-7121F2F387DB}" srcOrd="0" destOrd="0" parTransId="{3576582E-4CFE-4D0A-A206-3A46EF47AA8B}" sibTransId="{848ADD7D-4992-4FAE-891C-29D0EFAE561E}"/>
    <dgm:cxn modelId="{4F679681-CA54-4312-ADFF-B9AC091EB5AA}" srcId="{C4E24FE5-0D63-45AD-BC4E-548C4FE80DD9}" destId="{FC0C46B6-834E-42E0-B6C1-AA3520BA46F3}" srcOrd="0" destOrd="0" parTransId="{EF2910EE-BE09-44D4-82E2-B6C545A6FBEE}" sibTransId="{FF1FC87A-B7CC-410C-B5AC-3873D3523B0D}"/>
    <dgm:cxn modelId="{865AED8C-07EB-4577-902C-348AB190BACC}" type="presParOf" srcId="{83809E2D-C6F7-41D5-BA1F-555BE6B17606}" destId="{7387E2F5-E510-44CA-906D-30AD99D379A5}" srcOrd="0" destOrd="0" presId="urn:microsoft.com/office/officeart/2005/8/layout/hierarchy3"/>
    <dgm:cxn modelId="{9F75FF01-530F-41A7-86F1-796CE0AD2462}" type="presParOf" srcId="{7387E2F5-E510-44CA-906D-30AD99D379A5}" destId="{8A7B8F76-FA3D-4B60-B8A4-3D9CC48B6D25}" srcOrd="0" destOrd="0" presId="urn:microsoft.com/office/officeart/2005/8/layout/hierarchy3"/>
    <dgm:cxn modelId="{0C63E1DC-906A-4119-AB4F-8CCBF2F415FC}" type="presParOf" srcId="{8A7B8F76-FA3D-4B60-B8A4-3D9CC48B6D25}" destId="{2686DB2C-F511-4D0A-9E63-B5B3D1FC99D0}" srcOrd="0" destOrd="0" presId="urn:microsoft.com/office/officeart/2005/8/layout/hierarchy3"/>
    <dgm:cxn modelId="{49592422-E4C5-48E6-B565-52E923535C2A}" type="presParOf" srcId="{8A7B8F76-FA3D-4B60-B8A4-3D9CC48B6D25}" destId="{0E68D2F1-CD3A-487D-82AC-5CF569518AB2}" srcOrd="1" destOrd="0" presId="urn:microsoft.com/office/officeart/2005/8/layout/hierarchy3"/>
    <dgm:cxn modelId="{C03AC6DA-E320-4BE0-909E-AD3152565713}" type="presParOf" srcId="{7387E2F5-E510-44CA-906D-30AD99D379A5}" destId="{0077E0B3-D17F-4C42-91C9-49794CA8904F}" srcOrd="1" destOrd="0" presId="urn:microsoft.com/office/officeart/2005/8/layout/hierarchy3"/>
    <dgm:cxn modelId="{8AEC2C30-3B3C-4F19-89BC-190AA21A6013}" type="presParOf" srcId="{0077E0B3-D17F-4C42-91C9-49794CA8904F}" destId="{030AA2CC-AA2C-410E-B389-2E6E7F7CA791}" srcOrd="0" destOrd="0" presId="urn:microsoft.com/office/officeart/2005/8/layout/hierarchy3"/>
    <dgm:cxn modelId="{9CFF885D-2021-40D9-82EE-75483864ABEE}" type="presParOf" srcId="{0077E0B3-D17F-4C42-91C9-49794CA8904F}" destId="{8A0F54C8-E61C-4802-8B47-B2FE398B1CAA}" srcOrd="1" destOrd="0" presId="urn:microsoft.com/office/officeart/2005/8/layout/hierarchy3"/>
    <dgm:cxn modelId="{8544C3AB-03E8-45F4-B3CE-F83C81D63B40}" type="presParOf" srcId="{83809E2D-C6F7-41D5-BA1F-555BE6B17606}" destId="{652A716D-7FA9-4924-BF61-7A4156AB34B4}" srcOrd="1" destOrd="0" presId="urn:microsoft.com/office/officeart/2005/8/layout/hierarchy3"/>
    <dgm:cxn modelId="{EBBAABED-E434-40C1-8AA1-9E9B11362174}" type="presParOf" srcId="{652A716D-7FA9-4924-BF61-7A4156AB34B4}" destId="{CCB13A1B-05A6-47D2-B175-7435A8E669AD}" srcOrd="0" destOrd="0" presId="urn:microsoft.com/office/officeart/2005/8/layout/hierarchy3"/>
    <dgm:cxn modelId="{8C843A19-B475-43E9-A868-6C4E9FEB3E47}" type="presParOf" srcId="{CCB13A1B-05A6-47D2-B175-7435A8E669AD}" destId="{7CA9811D-66EF-4DEE-B942-FFEF60B68916}" srcOrd="0" destOrd="0" presId="urn:microsoft.com/office/officeart/2005/8/layout/hierarchy3"/>
    <dgm:cxn modelId="{B0C15F7D-152B-4F5F-87C0-A02ACE9201C7}" type="presParOf" srcId="{CCB13A1B-05A6-47D2-B175-7435A8E669AD}" destId="{5AF6EDF3-97E8-4E77-AFC6-BA9364DE3F07}" srcOrd="1" destOrd="0" presId="urn:microsoft.com/office/officeart/2005/8/layout/hierarchy3"/>
    <dgm:cxn modelId="{FB5A2B8C-433D-4110-93B3-C5FF7C0D4FD8}" type="presParOf" srcId="{652A716D-7FA9-4924-BF61-7A4156AB34B4}" destId="{59F40C7F-C505-4D1E-AAB6-48241E3F327B}" srcOrd="1" destOrd="0" presId="urn:microsoft.com/office/officeart/2005/8/layout/hierarchy3"/>
    <dgm:cxn modelId="{98CED4FE-5082-470A-8CF5-5146B48A770D}" type="presParOf" srcId="{59F40C7F-C505-4D1E-AAB6-48241E3F327B}" destId="{B9BA350B-6D3C-46FE-9179-CB48B56FEC22}" srcOrd="0" destOrd="0" presId="urn:microsoft.com/office/officeart/2005/8/layout/hierarchy3"/>
    <dgm:cxn modelId="{7B79E380-04DB-4221-A60F-22EB51FF93A2}" type="presParOf" srcId="{59F40C7F-C505-4D1E-AAB6-48241E3F327B}" destId="{A90963E2-9F62-4B2B-9F6E-AC301F5A5527}" srcOrd="1" destOrd="0" presId="urn:microsoft.com/office/officeart/2005/8/layout/hierarchy3"/>
    <dgm:cxn modelId="{DC899FD5-C54D-4FCE-BECC-06B17CA3F95A}" type="presParOf" srcId="{83809E2D-C6F7-41D5-BA1F-555BE6B17606}" destId="{E86E1754-09AE-4717-ACBF-B2E2B1B6EC94}" srcOrd="2" destOrd="0" presId="urn:microsoft.com/office/officeart/2005/8/layout/hierarchy3"/>
    <dgm:cxn modelId="{CE5BABB1-00F7-481A-9D1C-91A6E62EFABB}" type="presParOf" srcId="{E86E1754-09AE-4717-ACBF-B2E2B1B6EC94}" destId="{4624C489-849A-4B03-934B-E756C6D716C4}" srcOrd="0" destOrd="0" presId="urn:microsoft.com/office/officeart/2005/8/layout/hierarchy3"/>
    <dgm:cxn modelId="{E86F6FA4-8A37-4498-892E-B8B3E75EC16D}" type="presParOf" srcId="{4624C489-849A-4B03-934B-E756C6D716C4}" destId="{ECE941A5-E18F-44E8-B1C8-32C6D82A42AD}" srcOrd="0" destOrd="0" presId="urn:microsoft.com/office/officeart/2005/8/layout/hierarchy3"/>
    <dgm:cxn modelId="{0C49F262-DF6B-4693-84B8-C4E7E6C536FD}" type="presParOf" srcId="{4624C489-849A-4B03-934B-E756C6D716C4}" destId="{74B83FC0-1946-4540-8F59-EB3AB25C825C}" srcOrd="1" destOrd="0" presId="urn:microsoft.com/office/officeart/2005/8/layout/hierarchy3"/>
    <dgm:cxn modelId="{A52EC6B2-8F97-4FC5-BC92-F47CEB3B08C8}" type="presParOf" srcId="{E86E1754-09AE-4717-ACBF-B2E2B1B6EC94}" destId="{37E8F9C4-5D95-4DD7-A7CA-CD1F0A203136}" srcOrd="1" destOrd="0" presId="urn:microsoft.com/office/officeart/2005/8/layout/hierarchy3"/>
    <dgm:cxn modelId="{7ED35506-75A3-47B9-A86A-80026119D51E}" type="presParOf" srcId="{37E8F9C4-5D95-4DD7-A7CA-CD1F0A203136}" destId="{32A24C65-3F11-47B5-A31D-149804F4B2EA}" srcOrd="0" destOrd="0" presId="urn:microsoft.com/office/officeart/2005/8/layout/hierarchy3"/>
    <dgm:cxn modelId="{15AC126C-9A45-4FDC-AB1C-0F322014BB92}" type="presParOf" srcId="{37E8F9C4-5D95-4DD7-A7CA-CD1F0A203136}" destId="{1704C4EF-5BDD-4A14-8C9A-C9C316DDCB54}" srcOrd="1" destOrd="0" presId="urn:microsoft.com/office/officeart/2005/8/layout/hierarchy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5E18138-93FD-40A7-9B04-3CA670F83842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1A0CAFE-D039-4ACF-85AC-7841E31A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9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BA991D0-DA1E-4A3C-A12D-6E840BCAE911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6ADDAAB-9053-4CE7-AE33-0143B04F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</a:pPr>
            <a:r>
              <a:rPr lang="en-US" dirty="0" smtClean="0"/>
              <a:t>In 1913, Bureau of Labor Statistics documented approximately 23,000 industrial deaths among a workforce of 38 million, equivalent to 61 deaths per 100,000 workers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In 1970, when OSHA</a:t>
            </a:r>
            <a:r>
              <a:rPr lang="en-US" baseline="0" dirty="0" smtClean="0"/>
              <a:t> was created, the rate was 18/100,000 workers</a:t>
            </a:r>
            <a:endParaRPr lang="en-US" dirty="0" smtClean="0"/>
          </a:p>
          <a:p>
            <a:endParaRPr lang="en-US" dirty="0" smtClean="0"/>
          </a:p>
          <a:p>
            <a:pPr marL="176630" indent="-176630">
              <a:buFont typeface="Arial" panose="020B0604020202020204" pitchFamily="34" charset="0"/>
              <a:buChar char="•"/>
            </a:pPr>
            <a:r>
              <a:rPr lang="en-US" dirty="0" smtClean="0"/>
              <a:t>Historically a huge improvement, but still too many preventable deaths and injuries.</a:t>
            </a:r>
            <a:r>
              <a:rPr lang="en-US" baseline="0" dirty="0" smtClean="0"/>
              <a:t> Current statistics represent almost 12 worker deaths each day. </a:t>
            </a:r>
            <a:r>
              <a:rPr lang="en-US" dirty="0" smtClean="0"/>
              <a:t>Globally health and safety issues are also a huge concern. According to WHO and ILO estimates for the year 2000, there are 2 million work-related deaths per year.</a:t>
            </a:r>
          </a:p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key </a:t>
            </a:r>
            <a:r>
              <a:rPr lang="en-US" dirty="0" smtClean="0"/>
              <a:t>points: </a:t>
            </a:r>
          </a:p>
          <a:p>
            <a:pPr marL="235505" indent="-235505">
              <a:buAutoNum type="arabicParenR"/>
            </a:pPr>
            <a:r>
              <a:rPr lang="en-US" dirty="0" smtClean="0"/>
              <a:t>Work-related </a:t>
            </a:r>
            <a:r>
              <a:rPr lang="en-US" dirty="0"/>
              <a:t>fatalities from injuries </a:t>
            </a:r>
            <a:r>
              <a:rPr lang="en-US" dirty="0" smtClean="0"/>
              <a:t>– these statistics</a:t>
            </a:r>
            <a:r>
              <a:rPr lang="en-US" baseline="0" dirty="0" smtClean="0"/>
              <a:t> are just the</a:t>
            </a:r>
            <a:r>
              <a:rPr lang="en-US" dirty="0" smtClean="0"/>
              <a:t> “tip </a:t>
            </a:r>
            <a:r>
              <a:rPr lang="en-US" dirty="0"/>
              <a:t>of the </a:t>
            </a:r>
            <a:r>
              <a:rPr lang="en-US" dirty="0" smtClean="0"/>
              <a:t>iceberg” </a:t>
            </a:r>
          </a:p>
          <a:p>
            <a:pPr marL="235505" indent="-235505">
              <a:buAutoNum type="arabicParenR"/>
            </a:pPr>
            <a:r>
              <a:rPr lang="en-US" dirty="0" smtClean="0"/>
              <a:t>We’re </a:t>
            </a:r>
            <a:r>
              <a:rPr lang="en-US" dirty="0"/>
              <a:t>doing much better than historically – 1913 (61/100,000 workers) compared to 1970 when OSHA was enacted to ensure worker protection at a rate of 18/100,000 full-time workers – not shown) </a:t>
            </a:r>
            <a:r>
              <a:rPr lang="en-US" dirty="0" smtClean="0"/>
              <a:t>until 2013, </a:t>
            </a:r>
            <a:r>
              <a:rPr lang="en-US" dirty="0"/>
              <a:t>most recent figures, with rate of </a:t>
            </a:r>
            <a:r>
              <a:rPr lang="en-US" dirty="0" smtClean="0"/>
              <a:t>3.3.</a:t>
            </a:r>
            <a:r>
              <a:rPr lang="en-US" baseline="0" dirty="0" smtClean="0"/>
              <a:t> But still too many deaths.</a:t>
            </a:r>
            <a:endParaRPr lang="en-US" dirty="0" smtClean="0"/>
          </a:p>
          <a:p>
            <a:pPr marL="235505" indent="-235505">
              <a:buAutoNum type="arabicParenR"/>
            </a:pPr>
            <a:r>
              <a:rPr lang="en-US" dirty="0" smtClean="0"/>
              <a:t>Photos illustrate </a:t>
            </a:r>
            <a:r>
              <a:rPr lang="en-US" dirty="0"/>
              <a:t>the </a:t>
            </a:r>
            <a:r>
              <a:rPr lang="en-US" dirty="0" smtClean="0"/>
              <a:t>quote,</a:t>
            </a:r>
            <a:r>
              <a:rPr lang="en-US" baseline="0" dirty="0" smtClean="0"/>
              <a:t> “Statistics are human beings with the tears wiped away” – Quoted by D</a:t>
            </a:r>
            <a:r>
              <a:rPr lang="en-US" dirty="0" smtClean="0"/>
              <a:t>r.</a:t>
            </a:r>
            <a:r>
              <a:rPr lang="en-US" baseline="0" dirty="0" smtClean="0"/>
              <a:t> Irving </a:t>
            </a:r>
            <a:r>
              <a:rPr lang="en-US" baseline="0" dirty="0" err="1" smtClean="0"/>
              <a:t>Selikoff</a:t>
            </a:r>
            <a:r>
              <a:rPr lang="en-US" baseline="0" dirty="0" smtClean="0"/>
              <a:t> in video. Range of workers affected is shown by photos: </a:t>
            </a:r>
            <a:r>
              <a:rPr lang="en-US" dirty="0" smtClean="0"/>
              <a:t>23 </a:t>
            </a:r>
            <a:r>
              <a:rPr lang="en-US" dirty="0" err="1"/>
              <a:t>yr</a:t>
            </a:r>
            <a:r>
              <a:rPr lang="en-US" dirty="0"/>
              <a:t> old Sherry </a:t>
            </a:r>
            <a:r>
              <a:rPr lang="en-US" dirty="0" err="1" smtClean="0"/>
              <a:t>Sangji</a:t>
            </a:r>
            <a:r>
              <a:rPr lang="en-US" dirty="0" smtClean="0"/>
              <a:t>, a </a:t>
            </a:r>
            <a:r>
              <a:rPr lang="en-US" dirty="0"/>
              <a:t>laboratory </a:t>
            </a:r>
            <a:r>
              <a:rPr lang="en-US" dirty="0" smtClean="0"/>
              <a:t>researcher </a:t>
            </a:r>
            <a:r>
              <a:rPr lang="en-US" dirty="0"/>
              <a:t>at UCLA </a:t>
            </a:r>
            <a:r>
              <a:rPr lang="en-US" dirty="0" smtClean="0"/>
              <a:t>who died</a:t>
            </a:r>
            <a:r>
              <a:rPr lang="en-US" baseline="0" dirty="0" smtClean="0"/>
              <a:t> when a chemical reaction severely burned her, </a:t>
            </a:r>
            <a:r>
              <a:rPr lang="en-US" dirty="0" smtClean="0"/>
              <a:t>and a laborer</a:t>
            </a:r>
            <a:r>
              <a:rPr lang="en-US" baseline="0" dirty="0" smtClean="0"/>
              <a:t> who died when an </a:t>
            </a:r>
            <a:r>
              <a:rPr lang="en-US" dirty="0" err="1" smtClean="0"/>
              <a:t>unshored</a:t>
            </a:r>
            <a:r>
              <a:rPr lang="en-US" dirty="0" smtClean="0"/>
              <a:t> trench collapsed (photo </a:t>
            </a:r>
            <a:r>
              <a:rPr lang="en-US" dirty="0"/>
              <a:t>from Cincinnati, 2002, </a:t>
            </a:r>
            <a:r>
              <a:rPr lang="en-US" dirty="0" smtClean="0"/>
              <a:t>David </a:t>
            </a:r>
            <a:r>
              <a:rPr lang="en-US" dirty="0"/>
              <a:t>Michaels</a:t>
            </a:r>
            <a:r>
              <a:rPr lang="en-US" dirty="0" smtClean="0"/>
              <a:t>)</a:t>
            </a:r>
          </a:p>
          <a:p>
            <a:pPr marL="235505" indent="-235505">
              <a:buAutoNum type="arabicParenR"/>
            </a:pPr>
            <a:endParaRPr lang="en-US" dirty="0"/>
          </a:p>
          <a:p>
            <a:r>
              <a:rPr lang="en-US" dirty="0"/>
              <a:t>BLS: rate per 100,000 full-time equivalent </a:t>
            </a:r>
            <a:r>
              <a:rPr lang="en-US" dirty="0" smtClean="0"/>
              <a:t>workers</a:t>
            </a:r>
          </a:p>
          <a:p>
            <a:pPr>
              <a:buFontTx/>
              <a:buNone/>
            </a:pPr>
            <a:r>
              <a:rPr lang="en-US" dirty="0" smtClean="0"/>
              <a:t>---------------------------------------</a:t>
            </a:r>
          </a:p>
          <a:p>
            <a:pPr>
              <a:buFontTx/>
              <a:buNone/>
            </a:pPr>
            <a:r>
              <a:rPr lang="en-US" b="0" dirty="0" smtClean="0"/>
              <a:t>Sources:</a:t>
            </a:r>
          </a:p>
          <a:p>
            <a:pPr marL="176630" indent="-176630">
              <a:buFont typeface="Arial" panose="020B0604020202020204" pitchFamily="34" charset="0"/>
              <a:buChar char="•"/>
            </a:pPr>
            <a:r>
              <a:rPr lang="en-US" u="none" dirty="0" smtClean="0"/>
              <a:t>Source of 2013 BLS data: </a:t>
            </a:r>
            <a:r>
              <a:rPr lang="en-US" dirty="0" smtClean="0"/>
              <a:t>http://www.bls.gov/iif/oshwc/cfoi/cfoi_revised13.pdf  (April 2015, Revisions</a:t>
            </a:r>
            <a:r>
              <a:rPr lang="en-US" baseline="0" dirty="0" smtClean="0"/>
              <a:t> to the 2013 Census of Fatal Occupational Injuries (CFOI) counts)</a:t>
            </a:r>
          </a:p>
          <a:p>
            <a:pPr marL="176630" indent="-176630">
              <a:buFont typeface="Arial" panose="020B0604020202020204" pitchFamily="34" charset="0"/>
              <a:buChar char="•"/>
            </a:pPr>
            <a:r>
              <a:rPr lang="en-US" baseline="0" dirty="0" smtClean="0"/>
              <a:t>Source of 1913 and 1970 data: David Michaels, Assistant Secretary of Labor for OSHA, 2011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4D787-37C9-46E4-816A-F37A1B822BAC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392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FFFE-EA2E-AD4C-A31C-FE301F04235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9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Hierarchy of controls from least effective (bottom of hierarchy) to most effective: </a:t>
            </a:r>
          </a:p>
          <a:p>
            <a:pPr marL="176630" indent="-17663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Personal protective</a:t>
            </a:r>
            <a:r>
              <a:rPr lang="en-US" altLang="en-US" b="1" baseline="0" dirty="0" smtClean="0"/>
              <a:t> equipment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includes gloves, clothing respirators, to protect from chemical exposure; hearing protection to minimize hearing loss, etc.</a:t>
            </a:r>
            <a:r>
              <a:rPr lang="en-US" altLang="en-US" baseline="0" dirty="0" smtClean="0"/>
              <a:t> Note: </a:t>
            </a:r>
            <a:r>
              <a:rPr lang="en-US" altLang="en-US" dirty="0" smtClean="0"/>
              <a:t>These controls do not eliminate the hazard in the workplace; they just put a barrier between the worker and the hazard.  This represents a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weak fence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that can break easily if the proper respirators or training to use them are not provided.</a:t>
            </a:r>
          </a:p>
          <a:p>
            <a:pPr marL="176630" indent="-17663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Administrative controls </a:t>
            </a:r>
            <a:r>
              <a:rPr lang="en-US" altLang="en-US" dirty="0" smtClean="0"/>
              <a:t>include training, rotating workers, adequate staffing, sufficient rest periods, training in the language understood by workers. </a:t>
            </a:r>
          </a:p>
          <a:p>
            <a:pPr marL="176630" indent="-17663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Engineering controls </a:t>
            </a:r>
            <a:r>
              <a:rPr lang="en-US" altLang="en-US" b="0" dirty="0" smtClean="0"/>
              <a:t>include</a:t>
            </a:r>
            <a:r>
              <a:rPr lang="en-US" altLang="en-US" b="0" baseline="0" dirty="0" smtClean="0"/>
              <a:t> e</a:t>
            </a:r>
            <a:r>
              <a:rPr lang="en-US" altLang="en-US" dirty="0" smtClean="0"/>
              <a:t>nclosing harmful machinery, re-designing</a:t>
            </a:r>
            <a:r>
              <a:rPr lang="en-US" altLang="en-US" baseline="0" dirty="0" smtClean="0"/>
              <a:t> equipment, installing </a:t>
            </a:r>
            <a:r>
              <a:rPr lang="en-US" altLang="en-US" dirty="0" smtClean="0"/>
              <a:t>appropriate ventilation systems,</a:t>
            </a:r>
            <a:r>
              <a:rPr lang="en-US" altLang="en-US" baseline="0" dirty="0" smtClean="0"/>
              <a:t> etc. </a:t>
            </a:r>
            <a:r>
              <a:rPr lang="en-US" altLang="en-US" dirty="0" smtClean="0"/>
              <a:t>- See example in</a:t>
            </a:r>
            <a:r>
              <a:rPr lang="en-US" altLang="en-US" baseline="0" dirty="0" smtClean="0"/>
              <a:t> next slide.</a:t>
            </a:r>
            <a:endParaRPr lang="en-US" altLang="en-US" dirty="0" smtClean="0"/>
          </a:p>
          <a:p>
            <a:pPr marL="176630" indent="-17663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Isolating, substituting and eliminating the hazard </a:t>
            </a:r>
            <a:r>
              <a:rPr lang="en-US" altLang="en-US" dirty="0" smtClean="0"/>
              <a:t>entirely are important measures that are even more effective and demonstrate employer willingness to institute an effective H&amp;S program versus relying solely on workers to change their behavior.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Note: Ask students if anyone they interviewed mentioned that</a:t>
            </a:r>
            <a:r>
              <a:rPr lang="en-US" baseline="0" dirty="0" smtClean="0"/>
              <a:t> they received training about hazards, worked in a lab or other job with a ventilation system, or was provided protective equipment.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Camara Phyllis Jones, MD, MPH, PhD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1pPr>
            <a:lvl2pPr marL="765394" indent="-294382">
              <a:defRPr sz="37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2pPr>
            <a:lvl3pPr marL="1177529" indent="-235505">
              <a:defRPr sz="37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3pPr>
            <a:lvl4pPr marL="1648541" indent="-235505">
              <a:defRPr sz="37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4pPr>
            <a:lvl5pPr marL="2119552" indent="-235505">
              <a:defRPr sz="37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5pPr>
            <a:lvl6pPr marL="2590563" indent="-235505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6pPr>
            <a:lvl7pPr marL="3061575" indent="-235505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7pPr>
            <a:lvl8pPr marL="3532587" indent="-235505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8pPr>
            <a:lvl9pPr marL="4003598" indent="-235505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9pPr>
          </a:lstStyle>
          <a:p>
            <a:fld id="{93A1593F-DD5B-44AF-A7DB-C04C69719DB0}" type="slidenum">
              <a:rPr lang="en-US" altLang="en-US" sz="1200">
                <a:solidFill>
                  <a:prstClr val="black"/>
                </a:solidFill>
              </a:rPr>
              <a:pPr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0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HD PPT Background Ar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2510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rgbClr val="000000"/>
                </a:solidFill>
                <a:latin typeface="Arial"/>
                <a:cs typeface="Arial"/>
              </a:defRPr>
            </a:lvl1pPr>
            <a:extLst/>
          </a:lstStyle>
          <a:p>
            <a:fld id="{AA12FAF2-3B20-9F49-AB25-EE0939465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90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304801"/>
            <a:ext cx="8253983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0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2067" y="1436689"/>
            <a:ext cx="104648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872067" y="3453654"/>
            <a:ext cx="104648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2510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Arial"/>
                <a:cs typeface="Arial"/>
              </a:defRPr>
            </a:lvl1pPr>
            <a:extLst/>
          </a:lstStyle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79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2510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Arial"/>
                <a:cs typeface="Arial"/>
              </a:defRPr>
            </a:lvl1pPr>
            <a:extLst/>
          </a:lstStyle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6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28164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09600" y="1375716"/>
            <a:ext cx="10972800" cy="502508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2510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Arial"/>
                <a:cs typeface="Arial"/>
              </a:defRPr>
            </a:lvl1pPr>
            <a:extLst/>
          </a:lstStyle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3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HD PPT Background Ar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012339"/>
            <a:ext cx="10972800" cy="464660"/>
          </a:xfrm>
        </p:spPr>
        <p:txBody>
          <a:bodyPr lIns="146304" tIns="0" rIns="45720" bIns="0" anchor="t"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4798633"/>
            <a:ext cx="10972800" cy="1202468"/>
          </a:xfrm>
          <a:prstGeom prst="rect">
            <a:avLst/>
          </a:prstGeom>
        </p:spPr>
        <p:txBody>
          <a:bodyPr vert="horz" lIns="91440" rIns="45720" rtlCol="0" anchor="b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r">
              <a:defRPr sz="4800">
                <a:solidFill>
                  <a:srgbClr val="D9000D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132510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kumimoji="0"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12FAF2-3B20-9F49-AB25-EE09394654D8}" type="slidenum">
              <a:rPr lang="en-US" sz="1100" smtClean="0">
                <a:solidFill>
                  <a:srgbClr val="000000"/>
                </a:solidFill>
              </a:rPr>
              <a:pPr/>
              <a:t>‹#›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19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0440"/>
            <a:ext cx="5384800" cy="509258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440"/>
            <a:ext cx="5384800" cy="50925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2510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Arial"/>
                <a:cs typeface="Arial"/>
              </a:defRPr>
            </a:lvl1pPr>
            <a:extLst/>
          </a:lstStyle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7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5824" y="1336142"/>
            <a:ext cx="5490693" cy="715355"/>
          </a:xfrm>
        </p:spPr>
        <p:txBody>
          <a:bodyPr lIns="146304" anchor="ctr"/>
          <a:lstStyle>
            <a:lvl1pPr marL="0" indent="0">
              <a:buNone/>
              <a:defRPr sz="23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86666"/>
            <a:ext cx="5386917" cy="4390333"/>
          </a:xfrm>
        </p:spPr>
        <p:txBody>
          <a:bodyPr/>
          <a:lstStyle>
            <a:lvl1pPr>
              <a:defRPr sz="2000" i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80881" y="1336142"/>
            <a:ext cx="5501520" cy="715355"/>
          </a:xfrm>
        </p:spPr>
        <p:txBody>
          <a:bodyPr lIns="146304" anchor="ctr">
            <a:noAutofit/>
          </a:bodyPr>
          <a:lstStyle>
            <a:lvl1pPr marL="0" indent="0">
              <a:buNone/>
              <a:defRPr sz="20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86666"/>
            <a:ext cx="5389033" cy="43903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132510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Arial"/>
                <a:cs typeface="Arial"/>
              </a:defRPr>
            </a:lvl1pPr>
            <a:extLst/>
          </a:lstStyle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9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28164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2510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Arial"/>
                <a:cs typeface="Arial"/>
              </a:defRPr>
            </a:lvl1pPr>
            <a:extLst/>
          </a:lstStyle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1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77" y="1397001"/>
            <a:ext cx="8331248" cy="4905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397000"/>
            <a:ext cx="3291840" cy="49050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2510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Arial"/>
                <a:cs typeface="Arial"/>
              </a:defRPr>
            </a:lvl1pPr>
            <a:extLst/>
          </a:lstStyle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2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6324" y="1397000"/>
            <a:ext cx="8615280" cy="5461000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397000"/>
            <a:ext cx="3291840" cy="49032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32510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defPPr>
              <a:defRPr lang="en-US"/>
            </a:defPPr>
            <a:lvl1pPr marL="0" algn="r" defTabSz="457200" rtl="0" eaLnBrk="1" latinLnBrk="0" hangingPunct="1">
              <a:defRPr kumimoji="0"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12FAF2-3B20-9F49-AB25-EE09394654D8}" type="slidenum">
              <a:rPr lang="en-US" sz="1100" smtClean="0">
                <a:solidFill>
                  <a:prstClr val="black"/>
                </a:solidFill>
              </a:rPr>
              <a:pPr/>
              <a:t>‹#›</a:t>
            </a:fld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88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2510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Arial"/>
                <a:cs typeface="Arial"/>
              </a:defRPr>
            </a:lvl1pPr>
            <a:extLst/>
          </a:lstStyle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6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HD PPT Background Art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269891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5716"/>
            <a:ext cx="10972800" cy="502508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2510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Arial"/>
                <a:cs typeface="Arial"/>
              </a:defRPr>
            </a:lvl1pPr>
            <a:extLst/>
          </a:lstStyle>
          <a:p>
            <a:pPr defTabSz="457200"/>
            <a:fld id="{AA12FAF2-3B20-9F49-AB25-EE09394654D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2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85000"/>
        </a:lnSpc>
        <a:spcBef>
          <a:spcPct val="0"/>
        </a:spcBef>
        <a:buNone/>
        <a:defRPr kumimoji="0" sz="4000" b="1" kern="1200">
          <a:solidFill>
            <a:schemeClr val="accent1">
              <a:satMod val="150000"/>
            </a:schemeClr>
          </a:solidFill>
          <a:effectLst/>
          <a:latin typeface="Arial"/>
          <a:ea typeface="+mj-ea"/>
          <a:cs typeface="Arial"/>
        </a:defRPr>
      </a:lvl1pPr>
      <a:extLst/>
    </p:titleStyle>
    <p:bodyStyle>
      <a:lvl1pPr marL="0" indent="0" algn="l" rtl="0" eaLnBrk="1" latinLnBrk="0" hangingPunct="1">
        <a:lnSpc>
          <a:spcPct val="100000"/>
        </a:lnSpc>
        <a:spcBef>
          <a:spcPts val="0"/>
        </a:spcBef>
        <a:buClr>
          <a:srgbClr val="D9000D"/>
        </a:buClr>
        <a:buSzPct val="80000"/>
        <a:buFont typeface="Arial"/>
        <a:buNone/>
        <a:defRPr kumimoji="0" sz="3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225425" indent="-225425" algn="l" rtl="0" eaLnBrk="1" latinLnBrk="0" hangingPunct="1">
        <a:lnSpc>
          <a:spcPct val="100000"/>
        </a:lnSpc>
        <a:spcBef>
          <a:spcPct val="20000"/>
        </a:spcBef>
        <a:buClr>
          <a:srgbClr val="D9000D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508000" indent="-219075" algn="l" rtl="0" eaLnBrk="1" latinLnBrk="0" hangingPunct="1">
        <a:lnSpc>
          <a:spcPct val="100000"/>
        </a:lnSpc>
        <a:spcBef>
          <a:spcPct val="20000"/>
        </a:spcBef>
        <a:buClr>
          <a:srgbClr val="D9000D"/>
        </a:buClr>
        <a:buFont typeface="Arial"/>
        <a:buChar char="•"/>
        <a:defRPr kumimoji="0"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798513" indent="-238125" algn="l" rtl="0" eaLnBrk="1" latinLnBrk="0" hangingPunct="1">
        <a:lnSpc>
          <a:spcPct val="100000"/>
        </a:lnSpc>
        <a:spcBef>
          <a:spcPct val="20000"/>
        </a:spcBef>
        <a:buClr>
          <a:srgbClr val="D9000D"/>
        </a:buClr>
        <a:buFont typeface="Arial"/>
        <a:buChar char="•"/>
        <a:tabLst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27113" indent="-227013" algn="l" rtl="0" eaLnBrk="1" latinLnBrk="0" hangingPunct="1">
        <a:lnSpc>
          <a:spcPct val="100000"/>
        </a:lnSpc>
        <a:spcBef>
          <a:spcPct val="20000"/>
        </a:spcBef>
        <a:buClr>
          <a:srgbClr val="D9000D"/>
        </a:buClr>
        <a:buFont typeface="Arial"/>
        <a:buChar char="•"/>
        <a:tabLst/>
        <a:defRPr kumimoji="0" lang="en-US" sz="15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Developed by Barry Commoner Center for Health and the </a:t>
            </a:r>
            <a:r>
              <a:rPr lang="en-US" dirty="0" err="1" smtClean="0"/>
              <a:t>Environment,Queens</a:t>
            </a:r>
            <a:r>
              <a:rPr lang="en-US" dirty="0" smtClean="0"/>
              <a:t> College and Make the Road NY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Working with Workers: Talking About Workplace Safety and Health</a:t>
            </a:r>
            <a:br>
              <a:rPr lang="en-US" sz="3600" dirty="0"/>
            </a:br>
            <a:r>
              <a:rPr lang="en-US" sz="3600" dirty="0"/>
              <a:t>A training module for Community Health </a:t>
            </a:r>
            <a:r>
              <a:rPr lang="en-US" sz="3600" dirty="0" smtClean="0"/>
              <a:t>Workers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214100" y="6477000"/>
            <a:ext cx="977900" cy="274638"/>
          </a:xfrm>
        </p:spPr>
        <p:txBody>
          <a:bodyPr/>
          <a:lstStyle/>
          <a:p>
            <a:fld id="{AA12FAF2-3B20-9F49-AB25-EE09394654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5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summary statement gives the </a:t>
            </a:r>
            <a:r>
              <a:rPr lang="en-US" dirty="0" smtClean="0"/>
              <a:t>client </a:t>
            </a:r>
            <a:r>
              <a:rPr lang="en-US" dirty="0"/>
              <a:t>the opportunity to hear his/her own thoughts out loud, to verify or tweak them, and to be reminded of his/her own statement of problems, solutions, and desire to change.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It's </a:t>
            </a:r>
            <a:r>
              <a:rPr lang="en-US" dirty="0"/>
              <a:t>helpful to end summary statements with an open question such as "What else?" to invite the worker to continue the narrative.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3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Summarizing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062" y="1366782"/>
            <a:ext cx="10972800" cy="502508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The CHW </a:t>
            </a:r>
            <a:r>
              <a:rPr lang="en-US" dirty="0" smtClean="0"/>
              <a:t>repeats </a:t>
            </a:r>
            <a:r>
              <a:rPr lang="en-US" dirty="0"/>
              <a:t>what the client says with short and concise key points.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1" dirty="0" smtClean="0"/>
              <a:t>“</a:t>
            </a:r>
            <a:r>
              <a:rPr lang="en-US" b="0" i="1" dirty="0"/>
              <a:t>This is what I’ve heard you say up until now… What am I missing?”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1" dirty="0" smtClean="0"/>
              <a:t>“</a:t>
            </a:r>
            <a:r>
              <a:rPr lang="en-US" b="0" i="1" dirty="0"/>
              <a:t>Let me make sure I understand you completely.  What I’ve been hearing you say is… Is that right?”	</a:t>
            </a:r>
            <a:endParaRPr lang="en-US" b="0" i="1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worker may begin to offer statements indicating the desire to change</a:t>
            </a:r>
            <a:r>
              <a:rPr lang="en-US" dirty="0" smtClean="0"/>
              <a:t>:</a:t>
            </a:r>
            <a:endParaRPr lang="en-US" b="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1" dirty="0" smtClean="0"/>
              <a:t>"</a:t>
            </a:r>
            <a:r>
              <a:rPr lang="en-US" b="0" i="1" dirty="0"/>
              <a:t>I don't want to set the wrong example for my kids."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1" dirty="0" smtClean="0"/>
              <a:t>“</a:t>
            </a:r>
            <a:r>
              <a:rPr lang="en-US" b="0" i="1" dirty="0"/>
              <a:t>I want my kids to grow up being able to see both their parents.”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1" dirty="0" smtClean="0"/>
              <a:t>“</a:t>
            </a:r>
            <a:r>
              <a:rPr lang="en-US" b="0" i="1" dirty="0"/>
              <a:t>We work so hard, we have to be given more breaks.”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1" dirty="0" smtClean="0"/>
              <a:t>"</a:t>
            </a:r>
            <a:r>
              <a:rPr lang="en-US" b="0" i="1" dirty="0"/>
              <a:t>My worksite needs to be safer if we want to prevent injuries."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7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Job Hazard?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</a:t>
            </a:r>
            <a:r>
              <a:rPr lang="en-US" i="1" dirty="0" smtClean="0"/>
              <a:t>nything </a:t>
            </a:r>
            <a:r>
              <a:rPr lang="en-US" i="1" dirty="0"/>
              <a:t>at work that can hurt you, either physically or </a:t>
            </a:r>
            <a:r>
              <a:rPr lang="en-US" i="1" dirty="0" smtClean="0"/>
              <a:t>mentally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81" y="2528348"/>
            <a:ext cx="3732983" cy="3966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022" y="2383619"/>
            <a:ext cx="4104817" cy="40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6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Mapping 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09543" y="1353943"/>
            <a:ext cx="8061999" cy="5260216"/>
          </a:xfrm>
        </p:spPr>
        <p:txBody>
          <a:bodyPr>
            <a:normAutofit fontScale="40000" lnSpcReduction="20000"/>
          </a:bodyPr>
          <a:lstStyle/>
          <a:p>
            <a:r>
              <a:rPr lang="en-US" sz="4300" dirty="0">
                <a:solidFill>
                  <a:schemeClr val="accent4">
                    <a:lumMod val="75000"/>
                  </a:schemeClr>
                </a:solidFill>
              </a:rPr>
              <a:t>CHEMICAL HAZARDS (Green)</a:t>
            </a:r>
          </a:p>
          <a:p>
            <a:endParaRPr lang="en-US" sz="4300" dirty="0"/>
          </a:p>
          <a:p>
            <a:r>
              <a:rPr lang="en-US" sz="4300" dirty="0"/>
              <a:t>They exist as solids, liquids or gases. </a:t>
            </a:r>
          </a:p>
          <a:p>
            <a:r>
              <a:rPr lang="en-US" sz="4300" dirty="0"/>
              <a:t>	</a:t>
            </a:r>
            <a:r>
              <a:rPr lang="en-US" sz="4300" b="0" dirty="0"/>
              <a:t>Open containers</a:t>
            </a:r>
          </a:p>
          <a:p>
            <a:r>
              <a:rPr lang="en-US" sz="4300" b="0" dirty="0"/>
              <a:t>	Liquid chemicals</a:t>
            </a:r>
          </a:p>
          <a:p>
            <a:r>
              <a:rPr lang="en-US" sz="4300" b="0" dirty="0"/>
              <a:t>	Metal dust</a:t>
            </a:r>
          </a:p>
          <a:p>
            <a:r>
              <a:rPr lang="en-US" sz="4300" b="0" dirty="0"/>
              <a:t>	Fumes</a:t>
            </a:r>
          </a:p>
          <a:p>
            <a:r>
              <a:rPr lang="en-US" sz="4300" dirty="0"/>
              <a:t>	</a:t>
            </a:r>
          </a:p>
          <a:p>
            <a:r>
              <a:rPr lang="en-US" sz="4300" dirty="0">
                <a:solidFill>
                  <a:srgbClr val="0070C0"/>
                </a:solidFill>
              </a:rPr>
              <a:t>SAFETY HAZARDS (light blue)</a:t>
            </a:r>
          </a:p>
          <a:p>
            <a:endParaRPr lang="en-US" sz="4300" dirty="0">
              <a:solidFill>
                <a:srgbClr val="0070C0"/>
              </a:solidFill>
            </a:endParaRPr>
          </a:p>
          <a:p>
            <a:r>
              <a:rPr lang="en-US" sz="4300" dirty="0"/>
              <a:t>Anything at work that can injure your body.</a:t>
            </a:r>
          </a:p>
          <a:p>
            <a:r>
              <a:rPr lang="en-US" sz="4300" dirty="0"/>
              <a:t>	</a:t>
            </a:r>
            <a:r>
              <a:rPr lang="en-US" sz="4300" b="0" dirty="0"/>
              <a:t>Being hit, cut or amputated</a:t>
            </a:r>
          </a:p>
          <a:p>
            <a:r>
              <a:rPr lang="en-US" sz="4300" b="0" dirty="0"/>
              <a:t>	Burned, shocked or electrocuted  </a:t>
            </a:r>
          </a:p>
          <a:p>
            <a:r>
              <a:rPr lang="en-US" sz="4300" b="0" dirty="0"/>
              <a:t>	</a:t>
            </a:r>
            <a:r>
              <a:rPr lang="en-US" sz="4300" b="0" dirty="0" smtClean="0"/>
              <a:t>A condition causing slip</a:t>
            </a:r>
            <a:r>
              <a:rPr lang="en-US" sz="4300" b="0" dirty="0"/>
              <a:t>, trip or fall</a:t>
            </a:r>
            <a:r>
              <a:rPr lang="en-US" sz="4300" dirty="0"/>
              <a:t>	</a:t>
            </a:r>
          </a:p>
          <a:p>
            <a:endParaRPr lang="en-US" sz="4300" dirty="0">
              <a:solidFill>
                <a:srgbClr val="002060"/>
              </a:solidFill>
            </a:endParaRPr>
          </a:p>
          <a:p>
            <a:r>
              <a:rPr lang="en-US" sz="4300" dirty="0">
                <a:solidFill>
                  <a:srgbClr val="002060"/>
                </a:solidFill>
              </a:rPr>
              <a:t>PHYSICAL HAZARDS (Dark Blue)</a:t>
            </a:r>
          </a:p>
          <a:p>
            <a:endParaRPr lang="en-US" sz="4300" dirty="0"/>
          </a:p>
          <a:p>
            <a:r>
              <a:rPr lang="en-US" sz="4300" dirty="0"/>
              <a:t>Anything that can put you in contact with</a:t>
            </a:r>
          </a:p>
          <a:p>
            <a:r>
              <a:rPr lang="en-US" sz="4300" dirty="0"/>
              <a:t>	</a:t>
            </a:r>
            <a:r>
              <a:rPr lang="en-US" sz="4300" b="0" dirty="0"/>
              <a:t>Constant loud noise</a:t>
            </a:r>
          </a:p>
          <a:p>
            <a:r>
              <a:rPr lang="en-US" sz="4300" b="0" dirty="0"/>
              <a:t>	Vibration of tools or equipment </a:t>
            </a:r>
          </a:p>
          <a:p>
            <a:r>
              <a:rPr lang="en-US" sz="4300" b="0" dirty="0"/>
              <a:t>	Inadequate lighting</a:t>
            </a:r>
          </a:p>
          <a:p>
            <a:r>
              <a:rPr lang="en-US" sz="4300" b="0" dirty="0"/>
              <a:t>	too hot or too cold temperatures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1405954"/>
            <a:ext cx="339490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CHEMICAL HAZARDS (Green)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9543" y="3027011"/>
            <a:ext cx="346344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SAFETY HAZARDS (Light blue)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9542" y="4522262"/>
            <a:ext cx="371550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PHYSICAL HAZARDS (Dark Blue)</a:t>
            </a:r>
          </a:p>
        </p:txBody>
      </p:sp>
    </p:spTree>
    <p:extLst>
      <p:ext uri="{BB962C8B-B14F-4D97-AF65-F5344CB8AC3E}">
        <p14:creationId xmlns:p14="http://schemas.microsoft.com/office/powerpoint/2010/main" val="244896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Mapping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375715"/>
            <a:ext cx="8229600" cy="5101284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A work environment that promotes stress, harassment, and violence</a:t>
            </a:r>
          </a:p>
          <a:p>
            <a:r>
              <a:rPr lang="en-US" dirty="0"/>
              <a:t>	</a:t>
            </a:r>
            <a:r>
              <a:rPr lang="en-US" b="0" dirty="0"/>
              <a:t>Not enough staff</a:t>
            </a:r>
          </a:p>
          <a:p>
            <a:r>
              <a:rPr lang="en-US" b="0" dirty="0"/>
              <a:t>	Too much work or pressure to do it fast	</a:t>
            </a:r>
          </a:p>
          <a:p>
            <a:r>
              <a:rPr lang="en-US" b="0" dirty="0"/>
              <a:t>	High production quotas</a:t>
            </a:r>
          </a:p>
          <a:p>
            <a:r>
              <a:rPr lang="en-US" b="0" dirty="0"/>
              <a:t>	Environments where employees work alone	</a:t>
            </a:r>
          </a:p>
          <a:p>
            <a:endParaRPr lang="en-US" b="0" dirty="0"/>
          </a:p>
          <a:p>
            <a:r>
              <a:rPr lang="en-US" dirty="0" smtClean="0"/>
              <a:t>ERGONOMIC HAZARDS (Orange)</a:t>
            </a:r>
            <a:endParaRPr lang="en-US" dirty="0"/>
          </a:p>
          <a:p>
            <a:endParaRPr lang="en-US" dirty="0"/>
          </a:p>
          <a:p>
            <a:r>
              <a:rPr lang="en-US" dirty="0"/>
              <a:t>Tasks that create temporary or permanent pain in your muscles, joints, tendons or nerves.</a:t>
            </a:r>
          </a:p>
          <a:p>
            <a:r>
              <a:rPr lang="en-US" dirty="0"/>
              <a:t>	</a:t>
            </a:r>
            <a:r>
              <a:rPr lang="en-US" b="0" dirty="0"/>
              <a:t>Repetitive movements</a:t>
            </a:r>
          </a:p>
          <a:p>
            <a:r>
              <a:rPr lang="en-US" b="0" dirty="0"/>
              <a:t>	Awkward postures</a:t>
            </a:r>
          </a:p>
          <a:p>
            <a:r>
              <a:rPr lang="en-US" b="0" dirty="0"/>
              <a:t>	Heavy lifting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 smtClean="0"/>
              <a:t>BIOLOGIC HAZARDS (Red)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Tiny living organisms </a:t>
            </a:r>
            <a:r>
              <a:rPr lang="en-US" dirty="0"/>
              <a:t>that can make you sick or develop a disease. </a:t>
            </a:r>
          </a:p>
          <a:p>
            <a:r>
              <a:rPr lang="en-US" dirty="0"/>
              <a:t>	</a:t>
            </a:r>
            <a:r>
              <a:rPr lang="en-US" b="0" dirty="0"/>
              <a:t>Contact with blood or an infectious </a:t>
            </a:r>
            <a:r>
              <a:rPr lang="en-US" b="0" dirty="0" smtClean="0"/>
              <a:t>disease</a:t>
            </a:r>
            <a:endParaRPr lang="en-US" b="0" dirty="0"/>
          </a:p>
          <a:p>
            <a:r>
              <a:rPr lang="en-US" b="0" dirty="0" smtClean="0"/>
              <a:t>	Allergens, TB, Hepatitis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1" y="1460267"/>
            <a:ext cx="29127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PSYCHOSOCIAL (Yellow)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2" y="3123809"/>
            <a:ext cx="357020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ERGONOMIC HAZARDS </a:t>
            </a:r>
            <a:r>
              <a:rPr lang="en-US" dirty="0" smtClean="0">
                <a:solidFill>
                  <a:schemeClr val="bg1"/>
                </a:solidFill>
              </a:rPr>
              <a:t>(Red)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1" y="4898029"/>
            <a:ext cx="4647426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BIOLOGIC HAZARDS </a:t>
            </a:r>
            <a:r>
              <a:rPr lang="en-US" dirty="0" smtClean="0">
                <a:solidFill>
                  <a:schemeClr val="bg1"/>
                </a:solidFill>
              </a:rPr>
              <a:t>(Orange or write in)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4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1" descr="Commercial sized kitchen with people working among seven hazards. 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80" y="74645"/>
            <a:ext cx="9919530" cy="6167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9290" y="6242180"/>
            <a:ext cx="1149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  </a:t>
            </a:r>
            <a:r>
              <a:rPr lang="en-US" sz="1400" i="1" dirty="0"/>
              <a:t>Developed by the Labor Occupational Health Program at UC Berkeley.  This image can be used for educational purposes only</a:t>
            </a:r>
            <a:r>
              <a:rPr lang="en-US" sz="1400" dirty="0"/>
              <a:t> (with permission)</a:t>
            </a:r>
          </a:p>
        </p:txBody>
      </p:sp>
    </p:spTree>
    <p:extLst>
      <p:ext uri="{BB962C8B-B14F-4D97-AF65-F5344CB8AC3E}">
        <p14:creationId xmlns:p14="http://schemas.microsoft.com/office/powerpoint/2010/main" val="388175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Services:</a:t>
            </a:r>
            <a:br>
              <a:rPr lang="en-US" smtClean="0"/>
            </a:br>
            <a:r>
              <a:rPr lang="en-US" smtClean="0"/>
              <a:t>Examples of Job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Safety</a:t>
            </a:r>
          </a:p>
          <a:p>
            <a:pPr lvl="2"/>
            <a:r>
              <a:rPr lang="en-US" dirty="0" smtClean="0"/>
              <a:t>Injury from sharp objects (knives)</a:t>
            </a:r>
          </a:p>
          <a:p>
            <a:pPr lvl="2"/>
            <a:r>
              <a:rPr lang="en-US" dirty="0" smtClean="0"/>
              <a:t>Fire/burns </a:t>
            </a:r>
          </a:p>
          <a:p>
            <a:pPr lvl="2"/>
            <a:r>
              <a:rPr lang="en-US" dirty="0" smtClean="0"/>
              <a:t>Trips/Slips/Falls</a:t>
            </a:r>
          </a:p>
          <a:p>
            <a:pPr lvl="1"/>
            <a:r>
              <a:rPr lang="en-US" b="1" dirty="0" smtClean="0"/>
              <a:t>Physical</a:t>
            </a:r>
          </a:p>
          <a:p>
            <a:pPr lvl="2"/>
            <a:r>
              <a:rPr lang="en-US" dirty="0" smtClean="0"/>
              <a:t>Heat conditions</a:t>
            </a:r>
          </a:p>
          <a:p>
            <a:pPr lvl="2"/>
            <a:r>
              <a:rPr lang="en-US" dirty="0" smtClean="0"/>
              <a:t>Cold conditions</a:t>
            </a:r>
          </a:p>
          <a:p>
            <a:pPr marL="349250" lvl="1" indent="-342900"/>
            <a:r>
              <a:rPr lang="en-US" b="1" smtClean="0"/>
              <a:t>Biological</a:t>
            </a:r>
            <a:endParaRPr lang="en-US" dirty="0"/>
          </a:p>
          <a:p>
            <a:pPr marL="631825" lvl="2" indent="-342900"/>
            <a:r>
              <a:rPr lang="en-US" dirty="0" smtClean="0"/>
              <a:t>Bacteria (handling raw meat, unsanitary conditions)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32" y="1340440"/>
            <a:ext cx="4378569" cy="5092586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Chemical</a:t>
            </a:r>
          </a:p>
          <a:p>
            <a:pPr lvl="2"/>
            <a:r>
              <a:rPr lang="en-US" dirty="0" smtClean="0"/>
              <a:t>Cleaning products (e.g. bleach)</a:t>
            </a:r>
          </a:p>
          <a:p>
            <a:pPr lvl="1"/>
            <a:r>
              <a:rPr lang="en-US" b="1" dirty="0" smtClean="0"/>
              <a:t>Biomechanical/Ergonomic</a:t>
            </a:r>
          </a:p>
          <a:p>
            <a:pPr lvl="2"/>
            <a:r>
              <a:rPr lang="en-US" dirty="0" smtClean="0"/>
              <a:t>Heavy lifting (e.g. heavy bags or boxes)</a:t>
            </a:r>
          </a:p>
          <a:p>
            <a:pPr lvl="2"/>
            <a:r>
              <a:rPr lang="en-US" dirty="0" smtClean="0"/>
              <a:t>Awkward postures (e.g. dish washing)</a:t>
            </a:r>
          </a:p>
          <a:p>
            <a:pPr lvl="2"/>
            <a:r>
              <a:rPr lang="en-US" dirty="0" smtClean="0"/>
              <a:t>Repetitive movements (e.g. chopping meat or vegetables)</a:t>
            </a:r>
          </a:p>
          <a:p>
            <a:pPr lvl="1"/>
            <a:r>
              <a:rPr lang="en-US" b="1" dirty="0" smtClean="0"/>
              <a:t>Psychosocial </a:t>
            </a:r>
          </a:p>
          <a:p>
            <a:pPr lvl="2"/>
            <a:r>
              <a:rPr lang="en-US" dirty="0" smtClean="0"/>
              <a:t>Stress (no time for breaks)</a:t>
            </a:r>
          </a:p>
          <a:p>
            <a:pPr lvl="2"/>
            <a:r>
              <a:rPr lang="en-US" dirty="0" smtClean="0"/>
              <a:t>Violence, harassment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492377" y="6476999"/>
            <a:ext cx="733864" cy="274320"/>
          </a:xfrm>
        </p:spPr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Hierarchy of Controls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92377" y="6476999"/>
            <a:ext cx="733864" cy="274320"/>
          </a:xfrm>
        </p:spPr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 Hierarchy of Controls: Elimination, Substitution, Engineering Controls, Administrative Controls, Personal Protective Equipment shown in an upside down triang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570962"/>
            <a:ext cx="7896225" cy="528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law for workplace safety and health?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Occupational Safety and Health Act (OSH Act) became a law in 1971. The OSH Act was created to promote workplace safety and health rights for workers.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1) The General Duty Clause 5 (a) (1)</a:t>
            </a:r>
          </a:p>
          <a:p>
            <a:r>
              <a:rPr lang="en-US" i="1" dirty="0"/>
              <a:t>(a) </a:t>
            </a:r>
            <a:r>
              <a:rPr lang="en-US" i="1" dirty="0" smtClean="0"/>
              <a:t>Each employer --</a:t>
            </a:r>
            <a:endParaRPr lang="en-US" dirty="0" smtClean="0"/>
          </a:p>
          <a:p>
            <a:r>
              <a:rPr lang="en-US" i="1" dirty="0" smtClean="0"/>
              <a:t>  	(1) shall furnish to </a:t>
            </a:r>
            <a:r>
              <a:rPr lang="en-US" i="1" u="sng" dirty="0" smtClean="0"/>
              <a:t>each</a:t>
            </a:r>
            <a:r>
              <a:rPr lang="en-US" i="1" dirty="0" smtClean="0"/>
              <a:t> of his employees employment and a place of employment which are free from recognized hazards that are causing or are likely to cause death or serious physical harm to his employees;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28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Safety and Health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OSH Act also created a federal agency, the Occupational Safety and Health Administration (OSHA). 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agency works to:</a:t>
            </a:r>
          </a:p>
          <a:p>
            <a:r>
              <a:rPr lang="en-US" dirty="0"/>
              <a:t> 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Develop rules about workplace safety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Enforce those rules through inspecting workplaces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Track workplace accidents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/>
              <a:t>Train workers and employers on workplace health and safety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8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Work-Related injuries, illnesses and deaths are too common and are preventable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199" y="1340440"/>
            <a:ext cx="8360230" cy="5092586"/>
          </a:xfrm>
        </p:spPr>
        <p:txBody>
          <a:bodyPr/>
          <a:lstStyle/>
          <a:p>
            <a:endParaRPr lang="en-US" dirty="0"/>
          </a:p>
          <a:p>
            <a:r>
              <a:rPr lang="en-US" sz="3600" dirty="0"/>
              <a:t>2.9 million work related injuries </a:t>
            </a:r>
            <a:r>
              <a:rPr lang="en-US" sz="3200" dirty="0"/>
              <a:t>and illnesses in private sector in 2016</a:t>
            </a:r>
            <a:endParaRPr lang="en-US" dirty="0"/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That is 3 out of every 100 workers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tabLst>
                <a:tab pos="225425" algn="l"/>
              </a:tabLst>
            </a:pPr>
            <a:r>
              <a:rPr lang="en-US" sz="3600" dirty="0"/>
              <a:t>5,190 fatal work injuries in 2016</a:t>
            </a:r>
          </a:p>
          <a:p>
            <a:pPr marL="511175" lvl="1" indent="-285750">
              <a:buFont typeface="Arial" panose="020B0604020202020204" pitchFamily="34" charset="0"/>
              <a:buChar char="•"/>
              <a:tabLst>
                <a:tab pos="225425" algn="l"/>
              </a:tabLst>
            </a:pPr>
            <a:r>
              <a:rPr lang="en-US" sz="2800" dirty="0"/>
              <a:t>Every 100 minutes a worker dies from a fatal injury on the job. </a:t>
            </a:r>
            <a:endParaRPr lang="en-US" sz="2800" dirty="0" smtClean="0"/>
          </a:p>
          <a:p>
            <a:pPr marL="511175" lvl="1" indent="-285750">
              <a:buFont typeface="Arial" panose="020B0604020202020204" pitchFamily="34" charset="0"/>
              <a:buChar char="•"/>
              <a:tabLst>
                <a:tab pos="225425" algn="l"/>
              </a:tabLst>
            </a:pPr>
            <a:r>
              <a:rPr lang="en-US" sz="2800" dirty="0" smtClean="0"/>
              <a:t>3 </a:t>
            </a:r>
            <a:r>
              <a:rPr lang="en-US" sz="2800" dirty="0"/>
              <a:t>workers will die during our 4 hour class today</a:t>
            </a:r>
            <a:endParaRPr lang="en-US" dirty="0" smtClean="0"/>
          </a:p>
          <a:p>
            <a:pPr marL="225425" indent="-225425">
              <a:tabLst>
                <a:tab pos="225425" algn="l"/>
              </a:tabLst>
            </a:pPr>
            <a:endParaRPr lang="en-US" sz="13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492377" y="6476999"/>
            <a:ext cx="733864" cy="274320"/>
          </a:xfrm>
        </p:spPr>
        <p:txBody>
          <a:bodyPr/>
          <a:lstStyle/>
          <a:p>
            <a:fld id="{AA12FAF2-3B20-9F49-AB25-EE09394654D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u="sng" dirty="0"/>
              <a:t>employer </a:t>
            </a:r>
            <a:r>
              <a:rPr lang="en-US" i="1" u="sng" dirty="0" smtClean="0"/>
              <a:t>is responsible </a:t>
            </a:r>
            <a:r>
              <a:rPr lang="en-US" dirty="0" smtClean="0"/>
              <a:t>to </a:t>
            </a:r>
            <a:r>
              <a:rPr lang="en-US" dirty="0"/>
              <a:t>ensure a healthy and safe work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Make sure workers have and use </a:t>
            </a:r>
            <a:r>
              <a:rPr lang="en-US" sz="3200" i="1" u="sng" dirty="0"/>
              <a:t>safe tools and equipment </a:t>
            </a:r>
            <a:r>
              <a:rPr lang="en-US" sz="3200" dirty="0"/>
              <a:t>and properly maintain this equipment</a:t>
            </a:r>
            <a:r>
              <a:rPr lang="en-US" sz="3200" dirty="0" smtClean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Use posters, labels or signs to </a:t>
            </a:r>
            <a:r>
              <a:rPr lang="en-US" sz="3200" i="1" u="sng" dirty="0"/>
              <a:t>warn workers of potential hazards. </a:t>
            </a:r>
            <a:endParaRPr lang="en-US" sz="3200" i="1" u="sng" dirty="0" smtClean="0"/>
          </a:p>
          <a:p>
            <a:pPr lvl="0" fontAlgn="base"/>
            <a:endParaRPr lang="en-US" sz="3200" i="1" u="sng" dirty="0"/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sz="3200" i="1" u="sng" dirty="0" smtClean="0"/>
              <a:t>Establish </a:t>
            </a:r>
            <a:r>
              <a:rPr lang="en-US" sz="3200" i="1" u="sng" dirty="0"/>
              <a:t>or update operating procedures</a:t>
            </a:r>
            <a:r>
              <a:rPr lang="en-US" sz="3200" dirty="0"/>
              <a:t>, and communicate them so that workers follow safety and health requirements.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3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 employer requirements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0440"/>
            <a:ext cx="4316963" cy="5092586"/>
          </a:xfrm>
        </p:spPr>
        <p:txBody>
          <a:bodyPr/>
          <a:lstStyle/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b="0" dirty="0"/>
              <a:t>Post, at a prominent location within the workplace, the OSHA poster informing workers of their rights and responsibilities.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6900" y="1384299"/>
            <a:ext cx="3958398" cy="54831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19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responsibility for training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employer must train the worker to recognize, abate (minimize), and prevent safety and health hazards in their workplaces.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must be done when you start a job, and when new equipment or chemicals are provided to perform your job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employer must explain hazards </a:t>
            </a:r>
            <a:r>
              <a:rPr lang="en-US" dirty="0"/>
              <a:t>of chemicals used and how they can affect one’s </a:t>
            </a:r>
            <a:r>
              <a:rPr lang="en-US" dirty="0" smtClean="0"/>
              <a:t>health. </a:t>
            </a:r>
          </a:p>
          <a:p>
            <a:r>
              <a:rPr lang="en-US" dirty="0"/>
              <a:t>	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68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Employer responsibility for medical screening and recording injuries and illnesses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Provide </a:t>
            </a:r>
            <a:r>
              <a:rPr lang="en-US" i="1" dirty="0"/>
              <a:t>medical examinations and training </a:t>
            </a:r>
            <a:r>
              <a:rPr lang="en-US" dirty="0"/>
              <a:t>when required by OSHA standards. </a:t>
            </a:r>
            <a:endParaRPr lang="en-US" dirty="0" smtClean="0"/>
          </a:p>
          <a:p>
            <a:pPr marL="682625" lvl="1" indent="-457200" fontAlgn="base">
              <a:buFont typeface="Arial" panose="020B0604020202020204" pitchFamily="34" charset="0"/>
              <a:buChar char="•"/>
            </a:pPr>
            <a:r>
              <a:rPr lang="en-US" dirty="0" smtClean="0"/>
              <a:t>Such as blood lead testing or hearing tests when exposures are above a threshold</a:t>
            </a:r>
            <a:endParaRPr lang="en-US" dirty="0"/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Provide </a:t>
            </a:r>
            <a:r>
              <a:rPr lang="en-US" i="1" dirty="0"/>
              <a:t>access to employee medical </a:t>
            </a:r>
            <a:r>
              <a:rPr lang="en-US" i="1" dirty="0" smtClean="0"/>
              <a:t>and exposure records </a:t>
            </a: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information on the injuries and illnesses that </a:t>
            </a:r>
            <a:r>
              <a:rPr lang="en-US" i="1" dirty="0"/>
              <a:t>have happened to co-workers </a:t>
            </a:r>
            <a:r>
              <a:rPr lang="en-US" dirty="0"/>
              <a:t>in the workplace (which is registered in the OSHA 300 log)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73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should a worker do if </a:t>
            </a:r>
            <a:r>
              <a:rPr lang="en-US" dirty="0"/>
              <a:t>there are </a:t>
            </a:r>
            <a:r>
              <a:rPr lang="en-US" dirty="0" smtClean="0"/>
              <a:t>hazards?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 smtClean="0"/>
              <a:t>First</a:t>
            </a:r>
            <a:r>
              <a:rPr lang="en-US" dirty="0"/>
              <a:t>, ask </a:t>
            </a:r>
            <a:r>
              <a:rPr lang="en-US" dirty="0" smtClean="0"/>
              <a:t>the </a:t>
            </a:r>
            <a:r>
              <a:rPr lang="en-US" dirty="0"/>
              <a:t>employer to correct the unsafe working conditions </a:t>
            </a:r>
            <a:r>
              <a:rPr lang="en-US" dirty="0" smtClean="0"/>
              <a:t>(in writing and pictures if necessary) </a:t>
            </a:r>
            <a:r>
              <a:rPr lang="en-US" dirty="0"/>
              <a:t> </a:t>
            </a:r>
            <a:endParaRPr lang="en-US" dirty="0" smtClean="0"/>
          </a:p>
          <a:p>
            <a:pPr marL="288925" lvl="2" indent="0">
              <a:buNone/>
            </a:pPr>
            <a:r>
              <a:rPr lang="en-US" dirty="0" smtClean="0"/>
              <a:t>	Employer </a:t>
            </a:r>
            <a:r>
              <a:rPr lang="en-US" dirty="0"/>
              <a:t>must follow the hierarchy of </a:t>
            </a:r>
            <a:r>
              <a:rPr lang="en-US" dirty="0" smtClean="0"/>
              <a:t>controls in correcting the hazard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If ignored</a:t>
            </a:r>
            <a:r>
              <a:rPr lang="en-US" dirty="0"/>
              <a:t>, </a:t>
            </a:r>
            <a:r>
              <a:rPr lang="en-US" dirty="0" smtClean="0"/>
              <a:t>workers </a:t>
            </a:r>
            <a:r>
              <a:rPr lang="en-US" dirty="0"/>
              <a:t>can file a complaint with </a:t>
            </a:r>
            <a:r>
              <a:rPr lang="en-US" dirty="0" smtClean="0"/>
              <a:t>OSHA</a:t>
            </a:r>
          </a:p>
          <a:p>
            <a:pPr marL="288925" lvl="2" indent="0">
              <a:buNone/>
            </a:pPr>
            <a:r>
              <a:rPr lang="en-US" dirty="0" smtClean="0"/>
              <a:t>	Can </a:t>
            </a:r>
            <a:r>
              <a:rPr lang="en-US" dirty="0"/>
              <a:t>be done anonymously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If an inspection happens</a:t>
            </a:r>
            <a:r>
              <a:rPr lang="en-US" dirty="0"/>
              <a:t>, </a:t>
            </a:r>
            <a:r>
              <a:rPr lang="en-US" dirty="0" smtClean="0"/>
              <a:t>workers </a:t>
            </a:r>
            <a:r>
              <a:rPr lang="en-US" dirty="0"/>
              <a:t>can participate in OSHA investigations and get </a:t>
            </a:r>
            <a:r>
              <a:rPr lang="en-US" dirty="0" smtClean="0"/>
              <a:t>information</a:t>
            </a:r>
            <a:endParaRPr lang="en-US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 smtClean="0"/>
              <a:t>If </a:t>
            </a:r>
            <a:r>
              <a:rPr lang="en-US" u="sng" dirty="0"/>
              <a:t>an accident or illness occurs</a:t>
            </a:r>
            <a:r>
              <a:rPr lang="en-US" dirty="0"/>
              <a:t>, report it to your employer.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90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Imminent Danger Call OSHA Immediately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b="1" dirty="0"/>
              <a:t>Workers should call OSHA immediately (1-800-321-OSHA) to report imminent dangers.  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To </a:t>
            </a:r>
            <a:r>
              <a:rPr lang="en-US" sz="2800" b="1" dirty="0"/>
              <a:t>count as an “imminent” danger, there must be:</a:t>
            </a:r>
          </a:p>
          <a:p>
            <a:pPr lvl="2"/>
            <a:r>
              <a:rPr lang="en-US" sz="2400" dirty="0"/>
              <a:t>A threat of death or serious physical harm (meaning such severe harm to a part of your body you will lose use or not be able to use it well).</a:t>
            </a:r>
          </a:p>
          <a:p>
            <a:pPr lvl="2"/>
            <a:r>
              <a:rPr lang="en-US" sz="2400" dirty="0"/>
              <a:t>Exposure to a health hazard (e.g., a chemical) that will shorten the worker’s life or substantially reduce the worker’s physical or mental abilities (harm does not have to happen immediately).</a:t>
            </a:r>
          </a:p>
          <a:p>
            <a:r>
              <a:rPr lang="en-US" sz="3200" dirty="0"/>
              <a:t> 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14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client reported her employer and was fired. Is this okay?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No!</a:t>
            </a:r>
          </a:p>
          <a:p>
            <a:endParaRPr lang="en-US" dirty="0" smtClean="0"/>
          </a:p>
          <a:p>
            <a:r>
              <a:rPr lang="en-US" dirty="0" smtClean="0"/>
              <a:t>Under </a:t>
            </a:r>
            <a:r>
              <a:rPr lang="en-US" dirty="0"/>
              <a:t>the law workers are protected from retaliation. In the OSH standards, Section 11 (c), it says:  </a:t>
            </a:r>
            <a:endParaRPr lang="en-US" dirty="0" smtClean="0"/>
          </a:p>
          <a:p>
            <a:pPr marL="282575" lvl="2" indent="0">
              <a:buNone/>
            </a:pPr>
            <a:r>
              <a:rPr lang="en-US" b="1" i="1" dirty="0" smtClean="0"/>
              <a:t>“A </a:t>
            </a:r>
            <a:r>
              <a:rPr lang="en-US" b="1" i="1" dirty="0"/>
              <a:t>person may not discharge or in any manner retaliate against a worker because the worker exercised any right afforded by the OSH Act</a:t>
            </a:r>
            <a:r>
              <a:rPr lang="en-US" b="1" i="1" dirty="0" smtClean="0"/>
              <a:t>.”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1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Interviewing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Motivational Interviewing </a:t>
            </a:r>
            <a:r>
              <a:rPr lang="en-US" dirty="0"/>
              <a:t>is one way of speaking and working with clients that </a:t>
            </a:r>
            <a:r>
              <a:rPr lang="en-US" dirty="0" smtClean="0"/>
              <a:t>can: </a:t>
            </a:r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you create a stronger relationship with the client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ocus the client </a:t>
            </a:r>
            <a:r>
              <a:rPr lang="en-US" dirty="0"/>
              <a:t>on identifying solutions and actions they feel capable of </a:t>
            </a:r>
            <a:r>
              <a:rPr lang="en-US" dirty="0" smtClean="0"/>
              <a:t>doing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2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4 main characteristics of MI </a:t>
            </a:r>
            <a:r>
              <a:rPr lang="en-US" dirty="0" smtClean="0"/>
              <a:t>are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1.	Open-Ended Questioning</a:t>
            </a:r>
          </a:p>
          <a:p>
            <a:r>
              <a:rPr lang="en-US" dirty="0"/>
              <a:t>2.	Affirmation</a:t>
            </a:r>
          </a:p>
          <a:p>
            <a:r>
              <a:rPr lang="en-US" dirty="0"/>
              <a:t>3.	Reflective Listening</a:t>
            </a:r>
          </a:p>
          <a:p>
            <a:r>
              <a:rPr lang="en-US" dirty="0"/>
              <a:t>4.	Summary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8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Ended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Open-ended </a:t>
            </a:r>
            <a:r>
              <a:rPr lang="en-US" dirty="0"/>
              <a:t>questions require more than just a “</a:t>
            </a:r>
            <a:r>
              <a:rPr lang="en-US" dirty="0" smtClean="0"/>
              <a:t>yes/no” </a:t>
            </a:r>
            <a:r>
              <a:rPr lang="en-US" dirty="0"/>
              <a:t>answer.  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The information the client provides improves the </a:t>
            </a:r>
            <a:r>
              <a:rPr lang="en-US" dirty="0"/>
              <a:t>conversation for both the worker and the CHW.</a:t>
            </a:r>
          </a:p>
          <a:p>
            <a:endParaRPr lang="en-US" dirty="0"/>
          </a:p>
          <a:p>
            <a:r>
              <a:rPr lang="en-US" dirty="0" smtClean="0"/>
              <a:t>Verbal </a:t>
            </a:r>
            <a:r>
              <a:rPr lang="en-US" dirty="0"/>
              <a:t>probing is a technique that can help with moments of resistance and/or hesitation </a:t>
            </a:r>
            <a:r>
              <a:rPr lang="en-US" dirty="0" smtClean="0"/>
              <a:t>or if additional information is needed.  Some strategies include asking the client: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he or she was thinking that made them </a:t>
            </a:r>
            <a:r>
              <a:rPr lang="en-US" dirty="0" smtClean="0"/>
              <a:t>hesitate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or why they remember a particular situation or experience. </a:t>
            </a:r>
            <a:endParaRPr lang="en-US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they felt about something that happened, or what made them feel that </a:t>
            </a:r>
            <a:r>
              <a:rPr lang="en-US" dirty="0" smtClean="0"/>
              <a:t>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0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Open-ended Questions and Probes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09505"/>
              </p:ext>
            </p:extLst>
          </p:nvPr>
        </p:nvGraphicFramePr>
        <p:xfrm>
          <a:off x="709126" y="1978093"/>
          <a:ext cx="9367935" cy="4357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1333"/>
                <a:gridCol w="2117968"/>
                <a:gridCol w="3828634"/>
              </a:tblGrid>
              <a:tr h="502818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Example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Question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Open or Closed?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 probe would likely be useful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85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Do you work in construction?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Closed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What do you work as?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7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How was work today?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Open/Closed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Can you tell me about something that happened today that you enjoyed?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82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What did you do today at work?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Open/Closed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What are the different steps you have to do to complete that task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684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What potential risks have you noticed at work?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Have any of your co-workers noticed anything?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3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 </a:t>
            </a:r>
            <a:r>
              <a:rPr lang="en-US" dirty="0"/>
              <a:t>and gestures that recognize positive behaviors and </a:t>
            </a:r>
            <a:r>
              <a:rPr lang="en-US" dirty="0" smtClean="0"/>
              <a:t>successes. Focusing </a:t>
            </a:r>
            <a:r>
              <a:rPr lang="en-US" dirty="0"/>
              <a:t>on the worker’s strengths, efforts, patience and perseverance brings about confidence and self-efficacy. </a:t>
            </a:r>
            <a:endParaRPr lang="en-US" dirty="0" smtClean="0"/>
          </a:p>
          <a:p>
            <a:pPr lvl="1"/>
            <a:r>
              <a:rPr lang="en-US" dirty="0" smtClean="0"/>
              <a:t>Acknowledging </a:t>
            </a:r>
            <a:r>
              <a:rPr lang="en-US" dirty="0"/>
              <a:t>small successes </a:t>
            </a:r>
            <a:endParaRPr lang="en-US" dirty="0" smtClean="0"/>
          </a:p>
          <a:p>
            <a:pPr marL="288925" lvl="2" indent="0">
              <a:buNone/>
            </a:pPr>
            <a:r>
              <a:rPr lang="en-US" dirty="0" smtClean="0"/>
              <a:t>“</a:t>
            </a:r>
            <a:r>
              <a:rPr lang="en-US" i="1" dirty="0"/>
              <a:t>It's great that you were able to ask your boss that question</a:t>
            </a:r>
            <a:r>
              <a:rPr lang="en-US" i="1" dirty="0" smtClean="0"/>
              <a:t>”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Complementing for making an effort</a:t>
            </a:r>
            <a:endParaRPr lang="en-US" dirty="0">
              <a:solidFill>
                <a:prstClr val="black"/>
              </a:solidFill>
            </a:endParaRPr>
          </a:p>
          <a:p>
            <a:pPr marL="288925" lvl="2" indent="0">
              <a:buNone/>
            </a:pPr>
            <a:r>
              <a:rPr lang="en-US" dirty="0"/>
              <a:t>“</a:t>
            </a:r>
            <a:r>
              <a:rPr lang="en-US" i="1" dirty="0"/>
              <a:t>Thank you for coming in today and telling me this”</a:t>
            </a:r>
          </a:p>
          <a:p>
            <a:pPr lvl="1"/>
            <a:r>
              <a:rPr lang="en-US" dirty="0" smtClean="0"/>
              <a:t>Stating </a:t>
            </a:r>
            <a:r>
              <a:rPr lang="en-US" dirty="0"/>
              <a:t>appreciation or understanding. </a:t>
            </a:r>
            <a:endParaRPr lang="en-US" dirty="0" smtClean="0"/>
          </a:p>
          <a:p>
            <a:pPr marL="288925" lvl="2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Your initiative shows the respect and care you have for  your coworkers”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3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Reflective </a:t>
            </a:r>
            <a:r>
              <a:rPr lang="en-US" dirty="0" smtClean="0"/>
              <a:t>and Active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Reflection </a:t>
            </a:r>
            <a:r>
              <a:rPr lang="en-US" dirty="0"/>
              <a:t>throughout the dialogue </a:t>
            </a:r>
            <a:r>
              <a:rPr lang="en-US" dirty="0" smtClean="0"/>
              <a:t>is </a:t>
            </a:r>
            <a:r>
              <a:rPr lang="en-US" dirty="0"/>
              <a:t>a key part of active listening. </a:t>
            </a:r>
            <a:r>
              <a:rPr lang="en-US" dirty="0" smtClean="0"/>
              <a:t>The </a:t>
            </a:r>
            <a:r>
              <a:rPr lang="en-US" dirty="0"/>
              <a:t>CHW makes sure that </a:t>
            </a:r>
            <a:r>
              <a:rPr lang="en-US" dirty="0" smtClean="0"/>
              <a:t>he </a:t>
            </a:r>
            <a:r>
              <a:rPr lang="en-US" dirty="0"/>
              <a:t>or she has understood the </a:t>
            </a:r>
            <a:r>
              <a:rPr lang="en-US" dirty="0" smtClean="0"/>
              <a:t>client.</a:t>
            </a:r>
          </a:p>
          <a:p>
            <a:endParaRPr lang="en-US" dirty="0" smtClean="0"/>
          </a:p>
          <a:p>
            <a:r>
              <a:rPr lang="en-US" dirty="0" smtClean="0"/>
              <a:t>Strategies: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Repeat </a:t>
            </a:r>
            <a:r>
              <a:rPr lang="en-US" sz="2800" b="0" dirty="0"/>
              <a:t>what was said in the clients’ own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Paraphrase </a:t>
            </a:r>
            <a:r>
              <a:rPr lang="en-US" sz="2800" b="0" dirty="0"/>
              <a:t>what the client said using the CHW’s own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I</a:t>
            </a:r>
            <a:r>
              <a:rPr lang="en-US" sz="2800" b="0" dirty="0" smtClean="0"/>
              <a:t>nterpret </a:t>
            </a:r>
            <a:r>
              <a:rPr lang="en-US" sz="2800" b="0" dirty="0"/>
              <a:t>the clients’ meaning or intent using the CHW’s own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8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Reflective and Active Listening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12FAF2-3B20-9F49-AB25-EE09394654D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060084"/>
              </p:ext>
            </p:extLst>
          </p:nvPr>
        </p:nvGraphicFramePr>
        <p:xfrm>
          <a:off x="609600" y="1376363"/>
          <a:ext cx="10972800" cy="502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706" y="1548881"/>
            <a:ext cx="7828384" cy="5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94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18327</TotalTime>
  <Words>1866</Words>
  <Application>Microsoft Office PowerPoint</Application>
  <PresentationFormat>Widescreen</PresentationFormat>
  <Paragraphs>265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Wingdings 2</vt:lpstr>
      <vt:lpstr>ヒラギノ角ゴ Pro W3</vt:lpstr>
      <vt:lpstr>Module</vt:lpstr>
      <vt:lpstr>Working with Workers: Talking About Workplace Safety and Health A training module for Community Health Workers</vt:lpstr>
      <vt:lpstr>Work-Related injuries, illnesses and deaths are too common and are preventable</vt:lpstr>
      <vt:lpstr>Motivational Interviewing</vt:lpstr>
      <vt:lpstr>Motivational Interviewing</vt:lpstr>
      <vt:lpstr>Open Ended Questions</vt:lpstr>
      <vt:lpstr>Open-ended Questions and Probes</vt:lpstr>
      <vt:lpstr>Affirmation</vt:lpstr>
      <vt:lpstr>Reflective and Active Listening</vt:lpstr>
      <vt:lpstr>Example Reflective and Active Listening</vt:lpstr>
      <vt:lpstr>Summarizing</vt:lpstr>
      <vt:lpstr>Examples of Summarizing</vt:lpstr>
      <vt:lpstr>What is a Job Hazard?</vt:lpstr>
      <vt:lpstr>Hazard Mapping 1</vt:lpstr>
      <vt:lpstr>Hazard Mapping 2</vt:lpstr>
      <vt:lpstr>PowerPoint Presentation</vt:lpstr>
      <vt:lpstr>Food Services: Examples of Job Hazards</vt:lpstr>
      <vt:lpstr>Hierarchy of Controls</vt:lpstr>
      <vt:lpstr>Is there a law for workplace safety and health?</vt:lpstr>
      <vt:lpstr>Occupational Safety and Health Administration</vt:lpstr>
      <vt:lpstr>The employer is responsible to ensure a healthy and safe work environment</vt:lpstr>
      <vt:lpstr>OSHA employer requirements (cont)</vt:lpstr>
      <vt:lpstr>Employer responsibility for training</vt:lpstr>
      <vt:lpstr>Employer responsibility for medical screening and recording injuries and illnesses</vt:lpstr>
      <vt:lpstr>What should a worker do if there are hazards? </vt:lpstr>
      <vt:lpstr>For Imminent Danger Call OSHA Immediately</vt:lpstr>
      <vt:lpstr>Your client reported her employer and was fired. Is this okay?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 Baron</dc:creator>
  <cp:lastModifiedBy>Sherry Baron</cp:lastModifiedBy>
  <cp:revision>21</cp:revision>
  <cp:lastPrinted>2018-02-20T18:34:30Z</cp:lastPrinted>
  <dcterms:created xsi:type="dcterms:W3CDTF">2018-02-06T23:13:13Z</dcterms:created>
  <dcterms:modified xsi:type="dcterms:W3CDTF">2018-12-26T15:04:55Z</dcterms:modified>
</cp:coreProperties>
</file>